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2"/>
  </p:notesMasterIdLst>
  <p:sldIdLst>
    <p:sldId id="735" r:id="rId2"/>
    <p:sldId id="775" r:id="rId3"/>
    <p:sldId id="776" r:id="rId4"/>
    <p:sldId id="778" r:id="rId5"/>
    <p:sldId id="777" r:id="rId6"/>
    <p:sldId id="667" r:id="rId7"/>
    <p:sldId id="726" r:id="rId8"/>
    <p:sldId id="728" r:id="rId9"/>
    <p:sldId id="729" r:id="rId10"/>
    <p:sldId id="724" r:id="rId11"/>
    <p:sldId id="722" r:id="rId12"/>
    <p:sldId id="723" r:id="rId13"/>
    <p:sldId id="692" r:id="rId14"/>
    <p:sldId id="704" r:id="rId15"/>
    <p:sldId id="689" r:id="rId16"/>
    <p:sldId id="700" r:id="rId17"/>
    <p:sldId id="701" r:id="rId18"/>
    <p:sldId id="670" r:id="rId19"/>
    <p:sldId id="703" r:id="rId20"/>
    <p:sldId id="702" r:id="rId21"/>
    <p:sldId id="705" r:id="rId22"/>
    <p:sldId id="706" r:id="rId23"/>
    <p:sldId id="707" r:id="rId24"/>
    <p:sldId id="708" r:id="rId25"/>
    <p:sldId id="709" r:id="rId26"/>
    <p:sldId id="678" r:id="rId27"/>
    <p:sldId id="710" r:id="rId28"/>
    <p:sldId id="711" r:id="rId29"/>
    <p:sldId id="712" r:id="rId30"/>
    <p:sldId id="713" r:id="rId31"/>
    <p:sldId id="680" r:id="rId32"/>
    <p:sldId id="727" r:id="rId33"/>
    <p:sldId id="679" r:id="rId34"/>
    <p:sldId id="682" r:id="rId35"/>
    <p:sldId id="683" r:id="rId36"/>
    <p:sldId id="664" r:id="rId37"/>
    <p:sldId id="695" r:id="rId38"/>
    <p:sldId id="696" r:id="rId39"/>
    <p:sldId id="687" r:id="rId40"/>
    <p:sldId id="688" r:id="rId41"/>
    <p:sldId id="690" r:id="rId42"/>
    <p:sldId id="691" r:id="rId43"/>
    <p:sldId id="714" r:id="rId44"/>
    <p:sldId id="715" r:id="rId45"/>
    <p:sldId id="717" r:id="rId46"/>
    <p:sldId id="716" r:id="rId47"/>
    <p:sldId id="697" r:id="rId48"/>
    <p:sldId id="734" r:id="rId49"/>
    <p:sldId id="732" r:id="rId50"/>
    <p:sldId id="733" r:id="rId51"/>
    <p:sldId id="720" r:id="rId52"/>
    <p:sldId id="699" r:id="rId53"/>
    <p:sldId id="719" r:id="rId54"/>
    <p:sldId id="718" r:id="rId55"/>
    <p:sldId id="731" r:id="rId56"/>
    <p:sldId id="730" r:id="rId57"/>
    <p:sldId id="746" r:id="rId58"/>
    <p:sldId id="854" r:id="rId59"/>
    <p:sldId id="747" r:id="rId60"/>
    <p:sldId id="748" r:id="rId61"/>
    <p:sldId id="749" r:id="rId62"/>
    <p:sldId id="750" r:id="rId63"/>
    <p:sldId id="742" r:id="rId64"/>
    <p:sldId id="752" r:id="rId65"/>
    <p:sldId id="753" r:id="rId66"/>
    <p:sldId id="751" r:id="rId67"/>
    <p:sldId id="755" r:id="rId68"/>
    <p:sldId id="756" r:id="rId69"/>
    <p:sldId id="757" r:id="rId70"/>
    <p:sldId id="758" r:id="rId71"/>
    <p:sldId id="759" r:id="rId72"/>
    <p:sldId id="760" r:id="rId73"/>
    <p:sldId id="764" r:id="rId74"/>
    <p:sldId id="765" r:id="rId75"/>
    <p:sldId id="766" r:id="rId76"/>
    <p:sldId id="767" r:id="rId77"/>
    <p:sldId id="768" r:id="rId78"/>
    <p:sldId id="761" r:id="rId79"/>
    <p:sldId id="738" r:id="rId80"/>
    <p:sldId id="769" r:id="rId81"/>
    <p:sldId id="770" r:id="rId82"/>
    <p:sldId id="771" r:id="rId83"/>
    <p:sldId id="772" r:id="rId84"/>
    <p:sldId id="791" r:id="rId85"/>
    <p:sldId id="829" r:id="rId86"/>
    <p:sldId id="838" r:id="rId87"/>
    <p:sldId id="837" r:id="rId88"/>
    <p:sldId id="827" r:id="rId89"/>
    <p:sldId id="836" r:id="rId90"/>
    <p:sldId id="831" r:id="rId91"/>
    <p:sldId id="835" r:id="rId92"/>
    <p:sldId id="834" r:id="rId93"/>
    <p:sldId id="832" r:id="rId94"/>
    <p:sldId id="833" r:id="rId95"/>
    <p:sldId id="839" r:id="rId96"/>
    <p:sldId id="840" r:id="rId97"/>
    <p:sldId id="841" r:id="rId98"/>
    <p:sldId id="850" r:id="rId99"/>
    <p:sldId id="842" r:id="rId100"/>
    <p:sldId id="843" r:id="rId101"/>
    <p:sldId id="844" r:id="rId102"/>
    <p:sldId id="845" r:id="rId103"/>
    <p:sldId id="846" r:id="rId104"/>
    <p:sldId id="847" r:id="rId105"/>
    <p:sldId id="849" r:id="rId106"/>
    <p:sldId id="848" r:id="rId107"/>
    <p:sldId id="852" r:id="rId108"/>
    <p:sldId id="853" r:id="rId109"/>
    <p:sldId id="856" r:id="rId110"/>
    <p:sldId id="855" r:id="rId111"/>
    <p:sldId id="851" r:id="rId112"/>
    <p:sldId id="801" r:id="rId113"/>
    <p:sldId id="803" r:id="rId114"/>
    <p:sldId id="806" r:id="rId115"/>
    <p:sldId id="809" r:id="rId116"/>
    <p:sldId id="820" r:id="rId117"/>
    <p:sldId id="821" r:id="rId118"/>
    <p:sldId id="822" r:id="rId119"/>
    <p:sldId id="823" r:id="rId120"/>
    <p:sldId id="824" r:id="rId121"/>
  </p:sldIdLst>
  <p:sldSz cx="24384000" cy="13716000"/>
  <p:notesSz cx="6858000" cy="9144000"/>
  <p:embeddedFontLst>
    <p:embeddedFont>
      <p:font typeface="SB Sans Display" panose="020B0503040504020204" pitchFamily="34" charset="0"/>
      <p:regular r:id="rId123"/>
      <p:bold r:id="rId124"/>
    </p:embeddedFont>
    <p:embeddedFont>
      <p:font typeface="SB Sans Display Light" panose="020B0604020202020204" charset="0"/>
      <p:regular r:id="rId125"/>
    </p:embeddedFont>
    <p:embeddedFont>
      <p:font typeface="SB Sans Display Semibold" panose="020B0703040504020204" pitchFamily="34" charset="0"/>
      <p:bold r:id="rId126"/>
    </p:embeddedFont>
    <p:embeddedFont>
      <p:font typeface="SB Sans Text" panose="020B0503040504020204" pitchFamily="34" charset="-52"/>
      <p:regular r:id="rId127"/>
      <p:bold r:id="rId128"/>
      <p:italic r:id="rId129"/>
      <p:boldItalic r:id="rId130"/>
    </p:embeddedFont>
    <p:embeddedFont>
      <p:font typeface="SB Sans Text Light" panose="020B0604020202020204" charset="-52"/>
      <p:regular r:id="rId131"/>
      <p:italic r:id="rId132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AA305F5-9C1C-4FF7-9846-B77032ADA3F7}">
          <p14:sldIdLst>
            <p14:sldId id="735"/>
            <p14:sldId id="775"/>
            <p14:sldId id="776"/>
            <p14:sldId id="778"/>
            <p14:sldId id="777"/>
          </p14:sldIdLst>
        </p14:section>
        <p14:section name="Настройка" id="{AC83D24B-AF42-4F75-A1F9-B8D0900ADC59}">
          <p14:sldIdLst>
            <p14:sldId id="667"/>
            <p14:sldId id="726"/>
            <p14:sldId id="728"/>
            <p14:sldId id="729"/>
            <p14:sldId id="724"/>
            <p14:sldId id="722"/>
            <p14:sldId id="723"/>
          </p14:sldIdLst>
        </p14:section>
        <p14:section name="Репозитории" id="{D90CB149-FB2C-40D1-8750-9022667ADE84}">
          <p14:sldIdLst>
            <p14:sldId id="692"/>
            <p14:sldId id="704"/>
            <p14:sldId id="689"/>
            <p14:sldId id="700"/>
            <p14:sldId id="701"/>
            <p14:sldId id="670"/>
            <p14:sldId id="703"/>
            <p14:sldId id="702"/>
            <p14:sldId id="705"/>
            <p14:sldId id="706"/>
            <p14:sldId id="707"/>
            <p14:sldId id="708"/>
            <p14:sldId id="709"/>
            <p14:sldId id="678"/>
            <p14:sldId id="710"/>
            <p14:sldId id="711"/>
            <p14:sldId id="712"/>
            <p14:sldId id="713"/>
            <p14:sldId id="680"/>
            <p14:sldId id="727"/>
            <p14:sldId id="679"/>
            <p14:sldId id="682"/>
            <p14:sldId id="683"/>
            <p14:sldId id="664"/>
            <p14:sldId id="695"/>
            <p14:sldId id="696"/>
            <p14:sldId id="687"/>
            <p14:sldId id="688"/>
            <p14:sldId id="690"/>
            <p14:sldId id="691"/>
            <p14:sldId id="714"/>
            <p14:sldId id="715"/>
            <p14:sldId id="717"/>
            <p14:sldId id="716"/>
            <p14:sldId id="697"/>
            <p14:sldId id="734"/>
            <p14:sldId id="732"/>
            <p14:sldId id="733"/>
            <p14:sldId id="720"/>
            <p14:sldId id="699"/>
            <p14:sldId id="719"/>
            <p14:sldId id="718"/>
          </p14:sldIdLst>
        </p14:section>
        <p14:section name="Ветки" id="{49A8D001-4D04-4124-A1F0-C22321C78B39}">
          <p14:sldIdLst>
            <p14:sldId id="731"/>
            <p14:sldId id="730"/>
            <p14:sldId id="746"/>
            <p14:sldId id="854"/>
            <p14:sldId id="747"/>
            <p14:sldId id="748"/>
            <p14:sldId id="749"/>
            <p14:sldId id="750"/>
            <p14:sldId id="742"/>
            <p14:sldId id="752"/>
            <p14:sldId id="753"/>
            <p14:sldId id="751"/>
            <p14:sldId id="755"/>
            <p14:sldId id="756"/>
            <p14:sldId id="757"/>
            <p14:sldId id="758"/>
            <p14:sldId id="759"/>
            <p14:sldId id="760"/>
            <p14:sldId id="764"/>
            <p14:sldId id="765"/>
            <p14:sldId id="766"/>
            <p14:sldId id="767"/>
            <p14:sldId id="768"/>
            <p14:sldId id="761"/>
            <p14:sldId id="738"/>
            <p14:sldId id="769"/>
            <p14:sldId id="770"/>
            <p14:sldId id="771"/>
            <p14:sldId id="772"/>
          </p14:sldIdLst>
        </p14:section>
        <p14:section name="Частые операции: отмена изменений" id="{CDE40B76-DCC6-4888-B2AC-F831A146674F}">
          <p14:sldIdLst>
            <p14:sldId id="791"/>
            <p14:sldId id="829"/>
            <p14:sldId id="838"/>
            <p14:sldId id="837"/>
            <p14:sldId id="827"/>
            <p14:sldId id="836"/>
            <p14:sldId id="831"/>
            <p14:sldId id="835"/>
            <p14:sldId id="834"/>
            <p14:sldId id="832"/>
            <p14:sldId id="833"/>
            <p14:sldId id="839"/>
            <p14:sldId id="840"/>
            <p14:sldId id="841"/>
            <p14:sldId id="850"/>
          </p14:sldIdLst>
        </p14:section>
        <p14:section name="Частые операции: переписывание истории" id="{9A328668-60DA-4A3A-8941-9398961A1490}">
          <p14:sldIdLst>
            <p14:sldId id="842"/>
            <p14:sldId id="843"/>
            <p14:sldId id="844"/>
            <p14:sldId id="845"/>
            <p14:sldId id="846"/>
            <p14:sldId id="847"/>
            <p14:sldId id="849"/>
            <p14:sldId id="848"/>
            <p14:sldId id="852"/>
            <p14:sldId id="853"/>
            <p14:sldId id="856"/>
            <p14:sldId id="855"/>
            <p14:sldId id="851"/>
          </p14:sldIdLst>
        </p14:section>
        <p14:section name="Частые операции: сохранение изменений" id="{F98B3EFF-21EE-4B98-BDFD-9161D8171500}">
          <p14:sldIdLst>
            <p14:sldId id="801"/>
            <p14:sldId id="803"/>
            <p14:sldId id="806"/>
            <p14:sldId id="809"/>
            <p14:sldId id="820"/>
            <p14:sldId id="821"/>
            <p14:sldId id="822"/>
            <p14:sldId id="823"/>
            <p14:sldId id="8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2982" autoAdjust="0"/>
  </p:normalViewPr>
  <p:slideViewPr>
    <p:cSldViewPr snapToGrid="0" snapToObjects="1">
      <p:cViewPr varScale="1">
        <p:scale>
          <a:sx n="34" d="100"/>
          <a:sy n="34" d="100"/>
        </p:scale>
        <p:origin x="10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.fntdata"/><Relationship Id="rId128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2.fntdata"/><Relationship Id="rId129" Type="http://schemas.openxmlformats.org/officeDocument/2006/relationships/font" Target="fonts/font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8.fntdata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9.fntdata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6140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134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642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8281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7995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5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5800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22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5923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7636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3195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7363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146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7331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8559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3994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4203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0519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9349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3854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20365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517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41441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8005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7476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0389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7050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56672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5601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90395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50092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62222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6495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36787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08821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79299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14476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15496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9550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17350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10050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10673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28754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31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04290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83010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84557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42480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507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7435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5881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5123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342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Сгруппировать"/>
          <p:cNvGrpSpPr/>
          <p:nvPr/>
        </p:nvGrpSpPr>
        <p:grpSpPr>
          <a:xfrm>
            <a:off x="-1253454" y="-2469690"/>
            <a:ext cx="27406281" cy="20541800"/>
            <a:chOff x="0" y="0"/>
            <a:chExt cx="27406280" cy="20541798"/>
          </a:xfrm>
        </p:grpSpPr>
        <p:sp>
          <p:nvSpPr>
            <p:cNvPr id="26" name="Кружок"/>
            <p:cNvSpPr/>
            <p:nvPr/>
          </p:nvSpPr>
          <p:spPr>
            <a:xfrm>
              <a:off x="0" y="1535805"/>
              <a:ext cx="13716000" cy="13716001"/>
            </a:xfrm>
            <a:prstGeom prst="ellipse">
              <a:avLst/>
            </a:prstGeom>
            <a:gradFill flip="none" rotWithShape="1">
              <a:gsLst>
                <a:gs pos="0">
                  <a:srgbClr val="08BC08">
                    <a:alpha val="24591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" name="Кружок"/>
            <p:cNvSpPr/>
            <p:nvPr/>
          </p:nvSpPr>
          <p:spPr>
            <a:xfrm>
              <a:off x="6022436" y="6825798"/>
              <a:ext cx="13716001" cy="13716001"/>
            </a:xfrm>
            <a:prstGeom prst="ellipse">
              <a:avLst/>
            </a:prstGeom>
            <a:gradFill flip="none" rotWithShape="1">
              <a:gsLst>
                <a:gs pos="0">
                  <a:srgbClr val="31C2A7">
                    <a:alpha val="24802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8" name="Кружок"/>
            <p:cNvSpPr/>
            <p:nvPr/>
          </p:nvSpPr>
          <p:spPr>
            <a:xfrm>
              <a:off x="13690280" y="0"/>
              <a:ext cx="13716001" cy="13716000"/>
            </a:xfrm>
            <a:prstGeom prst="ellipse">
              <a:avLst/>
            </a:prstGeom>
            <a:gradFill flip="none" rotWithShape="1">
              <a:gsLst>
                <a:gs pos="566">
                  <a:srgbClr val="1164C0">
                    <a:alpha val="25431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Сгруппировать"/>
          <p:cNvGrpSpPr/>
          <p:nvPr/>
        </p:nvGrpSpPr>
        <p:grpSpPr>
          <a:xfrm rot="10800000">
            <a:off x="-1562533" y="-2469690"/>
            <a:ext cx="27715360" cy="20277224"/>
            <a:chOff x="0" y="0"/>
            <a:chExt cx="27715359" cy="20277222"/>
          </a:xfrm>
        </p:grpSpPr>
        <p:sp>
          <p:nvSpPr>
            <p:cNvPr id="48" name="Кружок"/>
            <p:cNvSpPr/>
            <p:nvPr/>
          </p:nvSpPr>
          <p:spPr>
            <a:xfrm>
              <a:off x="0" y="1271229"/>
              <a:ext cx="13716000" cy="13716001"/>
            </a:xfrm>
            <a:prstGeom prst="ellipse">
              <a:avLst/>
            </a:prstGeom>
            <a:gradFill flip="none" rotWithShape="1">
              <a:gsLst>
                <a:gs pos="0">
                  <a:srgbClr val="08BC08">
                    <a:alpha val="24591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9" name="Кружок"/>
            <p:cNvSpPr/>
            <p:nvPr/>
          </p:nvSpPr>
          <p:spPr>
            <a:xfrm>
              <a:off x="13999359" y="0"/>
              <a:ext cx="13716001" cy="13716000"/>
            </a:xfrm>
            <a:prstGeom prst="ellipse">
              <a:avLst/>
            </a:prstGeom>
            <a:gradFill flip="none" rotWithShape="1">
              <a:gsLst>
                <a:gs pos="0">
                  <a:srgbClr val="31C2A7">
                    <a:alpha val="24802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0" name="Кружок"/>
            <p:cNvSpPr/>
            <p:nvPr/>
          </p:nvSpPr>
          <p:spPr>
            <a:xfrm>
              <a:off x="6858000" y="6561222"/>
              <a:ext cx="13716000" cy="13716001"/>
            </a:xfrm>
            <a:prstGeom prst="ellipse">
              <a:avLst/>
            </a:prstGeom>
            <a:gradFill flip="none" rotWithShape="1">
              <a:gsLst>
                <a:gs pos="566">
                  <a:srgbClr val="1164C0">
                    <a:alpha val="25431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Сгруппировать"/>
          <p:cNvGrpSpPr/>
          <p:nvPr/>
        </p:nvGrpSpPr>
        <p:grpSpPr>
          <a:xfrm rot="10800000">
            <a:off x="5578827" y="-6990254"/>
            <a:ext cx="21773544" cy="27432001"/>
            <a:chOff x="0" y="0"/>
            <a:chExt cx="21773544" cy="27432000"/>
          </a:xfrm>
        </p:grpSpPr>
        <p:sp>
          <p:nvSpPr>
            <p:cNvPr id="59" name="Кружок"/>
            <p:cNvSpPr/>
            <p:nvPr/>
          </p:nvSpPr>
          <p:spPr>
            <a:xfrm>
              <a:off x="0" y="13716000"/>
              <a:ext cx="13716000" cy="13716001"/>
            </a:xfrm>
            <a:prstGeom prst="ellipse">
              <a:avLst/>
            </a:prstGeom>
            <a:gradFill flip="none" rotWithShape="1">
              <a:gsLst>
                <a:gs pos="0">
                  <a:srgbClr val="08BC08">
                    <a:alpha val="24591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" name="Кружок"/>
            <p:cNvSpPr/>
            <p:nvPr/>
          </p:nvSpPr>
          <p:spPr>
            <a:xfrm>
              <a:off x="2432326" y="0"/>
              <a:ext cx="13716001" cy="13716000"/>
            </a:xfrm>
            <a:prstGeom prst="ellipse">
              <a:avLst/>
            </a:prstGeom>
            <a:gradFill flip="none" rotWithShape="1">
              <a:gsLst>
                <a:gs pos="0">
                  <a:srgbClr val="31C2A7">
                    <a:alpha val="24802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1" name="Кружок"/>
            <p:cNvSpPr/>
            <p:nvPr/>
          </p:nvSpPr>
          <p:spPr>
            <a:xfrm>
              <a:off x="8057544" y="9195436"/>
              <a:ext cx="13716001" cy="13716001"/>
            </a:xfrm>
            <a:prstGeom prst="ellipse">
              <a:avLst/>
            </a:prstGeom>
            <a:gradFill flip="none" rotWithShape="1">
              <a:gsLst>
                <a:gs pos="566">
                  <a:srgbClr val="1164C0">
                    <a:alpha val="25431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38509" y="857250"/>
            <a:ext cx="21906982" cy="499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524000" y="3745489"/>
            <a:ext cx="10477500" cy="825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</p:sldLayoutIdLst>
  <p:transition spd="med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0" b="0" i="0" u="none" strike="noStrike" cap="none" spc="-600" baseline="0">
          <a:solidFill>
            <a:srgbClr val="000000"/>
          </a:solidFill>
          <a:uFillTx/>
          <a:latin typeface="SB Sans Display Semibold"/>
          <a:ea typeface="SB Sans Display Semibold"/>
          <a:cs typeface="SB Sans Display Semibold"/>
          <a:sym typeface="SB Sans Display Semibold"/>
        </a:defRPr>
      </a:lvl1pPr>
      <a:lvl2pPr marL="0" marR="0" indent="457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0" b="0" i="0" u="none" strike="noStrike" cap="none" spc="-600" baseline="0">
          <a:solidFill>
            <a:srgbClr val="000000"/>
          </a:solidFill>
          <a:uFillTx/>
          <a:latin typeface="SB Sans Display Semibold"/>
          <a:ea typeface="SB Sans Display Semibold"/>
          <a:cs typeface="SB Sans Display Semibold"/>
          <a:sym typeface="SB Sans Display Semibold"/>
        </a:defRPr>
      </a:lvl2pPr>
      <a:lvl3pPr marL="0" marR="0" indent="914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0" b="0" i="0" u="none" strike="noStrike" cap="none" spc="-600" baseline="0">
          <a:solidFill>
            <a:srgbClr val="000000"/>
          </a:solidFill>
          <a:uFillTx/>
          <a:latin typeface="SB Sans Display Semibold"/>
          <a:ea typeface="SB Sans Display Semibold"/>
          <a:cs typeface="SB Sans Display Semibold"/>
          <a:sym typeface="SB Sans Display Semibold"/>
        </a:defRPr>
      </a:lvl3pPr>
      <a:lvl4pPr marL="0" marR="0" indent="1371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0" b="0" i="0" u="none" strike="noStrike" cap="none" spc="-600" baseline="0">
          <a:solidFill>
            <a:srgbClr val="000000"/>
          </a:solidFill>
          <a:uFillTx/>
          <a:latin typeface="SB Sans Display Semibold"/>
          <a:ea typeface="SB Sans Display Semibold"/>
          <a:cs typeface="SB Sans Display Semibold"/>
          <a:sym typeface="SB Sans Display Semibold"/>
        </a:defRPr>
      </a:lvl4pPr>
      <a:lvl5pPr marL="0" marR="0" indent="18288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0" b="0" i="0" u="none" strike="noStrike" cap="none" spc="-600" baseline="0">
          <a:solidFill>
            <a:srgbClr val="000000"/>
          </a:solidFill>
          <a:uFillTx/>
          <a:latin typeface="SB Sans Display Semibold"/>
          <a:ea typeface="SB Sans Display Semibold"/>
          <a:cs typeface="SB Sans Display Semibold"/>
          <a:sym typeface="SB Sans Display Semibold"/>
        </a:defRPr>
      </a:lvl5pPr>
      <a:lvl6pPr marL="0" marR="0" indent="22860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0" b="0" i="0" u="none" strike="noStrike" cap="none" spc="-600" baseline="0">
          <a:solidFill>
            <a:srgbClr val="000000"/>
          </a:solidFill>
          <a:uFillTx/>
          <a:latin typeface="SB Sans Display Semibold"/>
          <a:ea typeface="SB Sans Display Semibold"/>
          <a:cs typeface="SB Sans Display Semibold"/>
          <a:sym typeface="SB Sans Display Semibold"/>
        </a:defRPr>
      </a:lvl6pPr>
      <a:lvl7pPr marL="0" marR="0" indent="2743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0" b="0" i="0" u="none" strike="noStrike" cap="none" spc="-600" baseline="0">
          <a:solidFill>
            <a:srgbClr val="000000"/>
          </a:solidFill>
          <a:uFillTx/>
          <a:latin typeface="SB Sans Display Semibold"/>
          <a:ea typeface="SB Sans Display Semibold"/>
          <a:cs typeface="SB Sans Display Semibold"/>
          <a:sym typeface="SB Sans Display Semibold"/>
        </a:defRPr>
      </a:lvl7pPr>
      <a:lvl8pPr marL="0" marR="0" indent="3200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0" b="0" i="0" u="none" strike="noStrike" cap="none" spc="-600" baseline="0">
          <a:solidFill>
            <a:srgbClr val="000000"/>
          </a:solidFill>
          <a:uFillTx/>
          <a:latin typeface="SB Sans Display Semibold"/>
          <a:ea typeface="SB Sans Display Semibold"/>
          <a:cs typeface="SB Sans Display Semibold"/>
          <a:sym typeface="SB Sans Display Semibold"/>
        </a:defRPr>
      </a:lvl8pPr>
      <a:lvl9pPr marL="0" marR="0" indent="3657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0" b="0" i="0" u="none" strike="noStrike" cap="none" spc="-600" baseline="0">
          <a:solidFill>
            <a:srgbClr val="000000"/>
          </a:solidFill>
          <a:uFillTx/>
          <a:latin typeface="SB Sans Display Semibold"/>
          <a:ea typeface="SB Sans Display Semibold"/>
          <a:cs typeface="SB Sans Display Semibold"/>
          <a:sym typeface="SB Sans Display Semibold"/>
        </a:defRPr>
      </a:lvl9pPr>
    </p:titleStyle>
    <p:bodyStyle>
      <a:lvl1pPr marL="0" marR="0" indent="0" algn="l" defTabSz="2438338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609600" algn="l" defTabSz="2438338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1219200" algn="l" defTabSz="2438338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828800" algn="l" defTabSz="2438338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2438400" algn="l" defTabSz="2438338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latinLnBrk="0">
        <a:lnSpc>
          <a:spcPct val="9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latinLnBrk="0">
        <a:lnSpc>
          <a:spcPct val="9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latinLnBrk="0">
        <a:lnSpc>
          <a:spcPct val="9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latinLnBrk="0">
        <a:lnSpc>
          <a:spcPct val="9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Заголовок"/>
          <p:cNvSpPr txBox="1"/>
          <p:nvPr/>
        </p:nvSpPr>
        <p:spPr>
          <a:xfrm>
            <a:off x="1524000" y="5810849"/>
            <a:ext cx="3375924" cy="2094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20000" spc="-4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ea typeface="SB Sans Display Light"/>
                <a:cs typeface="SB Sans Display Light"/>
                <a:sym typeface="SB Sans Display Light"/>
              </a:defRPr>
            </a:lvl1pPr>
          </a:lstStyle>
          <a:p>
            <a:r>
              <a:rPr lang="en-US" sz="16700" dirty="0"/>
              <a:t>GIT</a:t>
            </a:r>
            <a:endParaRPr lang="ru-RU" sz="16700" dirty="0"/>
          </a:p>
        </p:txBody>
      </p:sp>
      <p:grpSp>
        <p:nvGrpSpPr>
          <p:cNvPr id="4594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459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97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459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0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459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3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460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6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460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9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460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2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461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5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461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8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461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1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461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4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462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7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462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0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462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3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463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6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463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9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463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2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464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5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464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8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464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30580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13393090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Генерация </a:t>
            </a:r>
            <a:r>
              <a:rPr lang="en-US" dirty="0" err="1"/>
              <a:t>ssh</a:t>
            </a:r>
            <a:r>
              <a:rPr lang="en-US" dirty="0"/>
              <a:t>-</a:t>
            </a:r>
            <a:r>
              <a:rPr lang="ru-RU" dirty="0"/>
              <a:t>ключа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49400" y="2844981"/>
            <a:ext cx="21498560" cy="6479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en-US" sz="5400" dirty="0"/>
              <a:t>SSH-</a:t>
            </a:r>
            <a:r>
              <a:rPr lang="ru-RU" sz="5400" dirty="0"/>
              <a:t>ключ позволяет безопасно соединиться с сервером по зашифрованному протоколу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без использования логина и пароля.</a:t>
            </a:r>
          </a:p>
          <a:p>
            <a:endParaRPr lang="ru-RU" sz="5400" dirty="0"/>
          </a:p>
          <a:p>
            <a:r>
              <a:rPr lang="ru-RU" sz="5400" dirty="0"/>
              <a:t>Генерируется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1 раз для устройства</a:t>
            </a:r>
            <a:r>
              <a:rPr lang="ru-RU" sz="5400" dirty="0"/>
              <a:t>. У одного аккаунта может быть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несколько устройств (и несколько привязанных </a:t>
            </a:r>
            <a:r>
              <a:rPr lang="en-US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ssh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-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ключей</a:t>
            </a:r>
            <a:r>
              <a:rPr lang="ru-RU" sz="5400" dirty="0"/>
              <a:t>)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703D86-0285-4120-93B9-FC402C1E1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799" y="8042429"/>
            <a:ext cx="17107201" cy="645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59568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6040115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git rebase</a:t>
            </a:r>
            <a:endParaRPr lang="ru-RU" dirty="0"/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49400" y="2844981"/>
            <a:ext cx="21498560" cy="1882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rebase &lt;base&gt;</a:t>
            </a:r>
            <a:r>
              <a:rPr lang="ru-RU" sz="5400" dirty="0"/>
              <a:t>– перебазирует ветвь. Переносит новые для текущей ветви </a:t>
            </a:r>
            <a:r>
              <a:rPr lang="ru-RU" sz="5400" dirty="0" err="1"/>
              <a:t>коммиты</a:t>
            </a:r>
            <a:r>
              <a:rPr lang="ru-RU" sz="5400" dirty="0"/>
              <a:t> поверх указанной ветви.</a:t>
            </a:r>
            <a:endParaRPr lang="en-US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27DC25-7590-4983-B52C-E478E5B64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855" y="5038560"/>
            <a:ext cx="12539545" cy="78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01062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Вспомним создание веток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58605C-A2EE-4544-85DF-45B897BB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51" y="2240623"/>
            <a:ext cx="9990698" cy="1127549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88C2A98-F90F-45D9-88E5-81D808B8AC5B}"/>
              </a:ext>
            </a:extLst>
          </p:cNvPr>
          <p:cNvSpPr/>
          <p:nvPr/>
        </p:nvSpPr>
        <p:spPr>
          <a:xfrm>
            <a:off x="7171251" y="2687216"/>
            <a:ext cx="9567349" cy="669938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05D2D803-C150-4B0E-A911-1C3754A984F6}"/>
              </a:ext>
            </a:extLst>
          </p:cNvPr>
          <p:cNvSpPr/>
          <p:nvPr/>
        </p:nvSpPr>
        <p:spPr>
          <a:xfrm>
            <a:off x="7272850" y="9132013"/>
            <a:ext cx="3014149" cy="422404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E434E22D-D421-4859-9EFA-CD86530A23B0}"/>
              </a:ext>
            </a:extLst>
          </p:cNvPr>
          <p:cNvSpPr/>
          <p:nvPr/>
        </p:nvSpPr>
        <p:spPr>
          <a:xfrm>
            <a:off x="12970925" y="9262687"/>
            <a:ext cx="3818475" cy="422404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44908891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Вспомним создание веток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58605C-A2EE-4544-85DF-45B897BB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51" y="2240623"/>
            <a:ext cx="9990698" cy="1127549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88C2A98-F90F-45D9-88E5-81D808B8AC5B}"/>
              </a:ext>
            </a:extLst>
          </p:cNvPr>
          <p:cNvSpPr/>
          <p:nvPr/>
        </p:nvSpPr>
        <p:spPr>
          <a:xfrm>
            <a:off x="7171251" y="2687216"/>
            <a:ext cx="9567349" cy="669938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05D2D803-C150-4B0E-A911-1C3754A984F6}"/>
              </a:ext>
            </a:extLst>
          </p:cNvPr>
          <p:cNvSpPr/>
          <p:nvPr/>
        </p:nvSpPr>
        <p:spPr>
          <a:xfrm>
            <a:off x="7272850" y="9132013"/>
            <a:ext cx="3014149" cy="422404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73945459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Вспомним создание веток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58605C-A2EE-4544-85DF-45B897BB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51" y="2240623"/>
            <a:ext cx="9990698" cy="1127549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88C2A98-F90F-45D9-88E5-81D808B8AC5B}"/>
              </a:ext>
            </a:extLst>
          </p:cNvPr>
          <p:cNvSpPr/>
          <p:nvPr/>
        </p:nvSpPr>
        <p:spPr>
          <a:xfrm>
            <a:off x="7171251" y="2687216"/>
            <a:ext cx="7687749" cy="669938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05D2D803-C150-4B0E-A911-1C3754A984F6}"/>
              </a:ext>
            </a:extLst>
          </p:cNvPr>
          <p:cNvSpPr/>
          <p:nvPr/>
        </p:nvSpPr>
        <p:spPr>
          <a:xfrm>
            <a:off x="7272850" y="9132013"/>
            <a:ext cx="3014149" cy="422404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A1573FD0-5736-4061-B9E4-6FA776C56F4A}"/>
              </a:ext>
            </a:extLst>
          </p:cNvPr>
          <p:cNvSpPr/>
          <p:nvPr/>
        </p:nvSpPr>
        <p:spPr>
          <a:xfrm>
            <a:off x="12934950" y="9094744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39431344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en-US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git rebase</a:t>
            </a:r>
            <a:endParaRPr lang="ru-RU" sz="9600" b="1" dirty="0">
              <a:solidFill>
                <a:srgbClr val="000000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F4B674-22B1-435E-95A6-4A683B5A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926" y="2428305"/>
            <a:ext cx="8397348" cy="1085144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7573FFC-1529-49CA-BF1E-3CAF7583D59B}"/>
              </a:ext>
            </a:extLst>
          </p:cNvPr>
          <p:cNvSpPr/>
          <p:nvPr/>
        </p:nvSpPr>
        <p:spPr>
          <a:xfrm>
            <a:off x="7240555" y="2428305"/>
            <a:ext cx="10431625" cy="735017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026FB104-8645-41F9-BE57-80646D7AF97F}"/>
              </a:ext>
            </a:extLst>
          </p:cNvPr>
          <p:cNvSpPr/>
          <p:nvPr/>
        </p:nvSpPr>
        <p:spPr>
          <a:xfrm>
            <a:off x="12255240" y="8320379"/>
            <a:ext cx="5918719" cy="496699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591635753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en-US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git rebase</a:t>
            </a:r>
            <a:endParaRPr lang="ru-RU" sz="9600" b="1" dirty="0">
              <a:solidFill>
                <a:srgbClr val="000000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F4B674-22B1-435E-95A6-4A683B5A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926" y="2428305"/>
            <a:ext cx="8397348" cy="10851444"/>
          </a:xfrm>
          <a:prstGeom prst="rect">
            <a:avLst/>
          </a:prstGeom>
        </p:spPr>
      </p:pic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34ABB90D-9FD8-46E0-850A-39E9481123A1}"/>
              </a:ext>
            </a:extLst>
          </p:cNvPr>
          <p:cNvSpPr/>
          <p:nvPr/>
        </p:nvSpPr>
        <p:spPr>
          <a:xfrm>
            <a:off x="11430000" y="2472609"/>
            <a:ext cx="8120225" cy="735017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5CBA1A0E-2787-4252-8E90-763FD44FCAAF}"/>
              </a:ext>
            </a:extLst>
          </p:cNvPr>
          <p:cNvSpPr/>
          <p:nvPr/>
        </p:nvSpPr>
        <p:spPr>
          <a:xfrm>
            <a:off x="11555703" y="6192001"/>
            <a:ext cx="8120225" cy="735017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14907708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en-US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git rebase</a:t>
            </a:r>
            <a:endParaRPr lang="ru-RU" sz="9600" b="1" dirty="0">
              <a:solidFill>
                <a:srgbClr val="000000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F4B674-22B1-435E-95A6-4A683B5A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926" y="2428305"/>
            <a:ext cx="8397348" cy="1085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28448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en-US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git cherry-pick</a:t>
            </a:r>
            <a:endParaRPr lang="ru-RU" sz="9600" b="1" dirty="0">
              <a:solidFill>
                <a:srgbClr val="000000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595051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en-US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git cherry-pick</a:t>
            </a:r>
            <a:endParaRPr lang="ru-RU" sz="9600" b="1" dirty="0">
              <a:solidFill>
                <a:srgbClr val="000000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69E763-F712-4F3D-8FB3-904D2202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457" y="3375329"/>
            <a:ext cx="8100286" cy="880745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0E22567-7B59-43A6-A072-215141232690}"/>
              </a:ext>
            </a:extLst>
          </p:cNvPr>
          <p:cNvSpPr/>
          <p:nvPr/>
        </p:nvSpPr>
        <p:spPr>
          <a:xfrm>
            <a:off x="6512767" y="3713584"/>
            <a:ext cx="5896947" cy="453467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C2B64C59-14D9-4B9E-AB9F-E8A79A28EB6B}"/>
              </a:ext>
            </a:extLst>
          </p:cNvPr>
          <p:cNvSpPr/>
          <p:nvPr/>
        </p:nvSpPr>
        <p:spPr>
          <a:xfrm>
            <a:off x="11364755" y="3413507"/>
            <a:ext cx="8100286" cy="861339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20342618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en-US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git cherry-pick</a:t>
            </a:r>
            <a:endParaRPr lang="ru-RU" sz="9600" b="1" dirty="0">
              <a:solidFill>
                <a:srgbClr val="000000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69E763-F712-4F3D-8FB3-904D2202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457" y="3375329"/>
            <a:ext cx="8100286" cy="880745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E3A9108-E911-4B7C-93CA-B652749564B1}"/>
              </a:ext>
            </a:extLst>
          </p:cNvPr>
          <p:cNvSpPr/>
          <p:nvPr/>
        </p:nvSpPr>
        <p:spPr>
          <a:xfrm>
            <a:off x="10319657" y="5225143"/>
            <a:ext cx="3956180" cy="408680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C5990229-3525-460E-A6DD-35DE71C92AF8}"/>
              </a:ext>
            </a:extLst>
          </p:cNvPr>
          <p:cNvSpPr/>
          <p:nvPr/>
        </p:nvSpPr>
        <p:spPr>
          <a:xfrm>
            <a:off x="6515877" y="4181779"/>
            <a:ext cx="3956180" cy="408680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8296664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6DD8E7A1-AF82-4D00-844B-5D8FB3AF89A3}"/>
              </a:ext>
            </a:extLst>
          </p:cNvPr>
          <p:cNvSpPr/>
          <p:nvPr/>
        </p:nvSpPr>
        <p:spPr>
          <a:xfrm>
            <a:off x="-19425" y="-25401"/>
            <a:ext cx="24403425" cy="1456615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86" name="На весь экран"/>
          <p:cNvSpPr txBox="1"/>
          <p:nvPr/>
        </p:nvSpPr>
        <p:spPr>
          <a:xfrm>
            <a:off x="1335316" y="1383755"/>
            <a:ext cx="102657" cy="1295226"/>
          </a:xfrm>
          <a:prstGeom prst="rect">
            <a:avLst/>
          </a:prstGeom>
          <a:ln w="12700">
            <a:miter lim="400000"/>
          </a:ln>
          <a:effectLst>
            <a:outerShdw blurRad="635000" dist="64064" dir="27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endParaRPr dirty="0"/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F09F3C8-8DE3-4248-99E2-F3B361B50585}"/>
              </a:ext>
            </a:extLst>
          </p:cNvPr>
          <p:cNvSpPr/>
          <p:nvPr/>
        </p:nvSpPr>
        <p:spPr>
          <a:xfrm>
            <a:off x="15813741" y="4482353"/>
            <a:ext cx="7978588" cy="571948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F43A5C33-DC8B-4CF5-A4FC-EDDC8E733450}"/>
              </a:ext>
            </a:extLst>
          </p:cNvPr>
          <p:cNvSpPr/>
          <p:nvPr/>
        </p:nvSpPr>
        <p:spPr>
          <a:xfrm>
            <a:off x="300754" y="7799294"/>
            <a:ext cx="15257929" cy="64863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4BC327-A776-477B-B9DD-8F95EA663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81" y="1042329"/>
            <a:ext cx="23785862" cy="1186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46976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en-US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git cherry-pick</a:t>
            </a:r>
            <a:endParaRPr lang="ru-RU" sz="9600" b="1" dirty="0">
              <a:solidFill>
                <a:srgbClr val="000000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69E763-F712-4F3D-8FB3-904D2202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457" y="3375329"/>
            <a:ext cx="8100286" cy="88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64485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Заголовок"/>
          <p:cNvSpPr txBox="1"/>
          <p:nvPr/>
        </p:nvSpPr>
        <p:spPr>
          <a:xfrm>
            <a:off x="3425285" y="6114976"/>
            <a:ext cx="17310829" cy="148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20000" spc="-4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ea typeface="SB Sans Display Light"/>
                <a:cs typeface="SB Sans Display Light"/>
                <a:sym typeface="SB Sans Display Light"/>
              </a:defRPr>
            </a:lvl1pPr>
          </a:lstStyle>
          <a:p>
            <a:pPr algn="ctr"/>
            <a:r>
              <a:rPr lang="en-US" sz="116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git push vs git push </a:t>
            </a:r>
            <a:r>
              <a:rPr lang="en-US" sz="11600">
                <a:latin typeface="SB Sans Display" panose="020B0503040504020204" pitchFamily="34" charset="0"/>
                <a:cs typeface="SB Sans Display" panose="020B0503040504020204" pitchFamily="34" charset="0"/>
              </a:rPr>
              <a:t>--force</a:t>
            </a:r>
            <a:endParaRPr lang="ru-RU" sz="11600" dirty="0"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4594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459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97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459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0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459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3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460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6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460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9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460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2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461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5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461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8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461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1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461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4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462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7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462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0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462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3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463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6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463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9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463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2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464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5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464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8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464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5304557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Заголовок"/>
          <p:cNvSpPr txBox="1"/>
          <p:nvPr/>
        </p:nvSpPr>
        <p:spPr>
          <a:xfrm>
            <a:off x="1524000" y="5215493"/>
            <a:ext cx="17326859" cy="328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20000" spc="-4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ea typeface="SB Sans Display Light"/>
                <a:cs typeface="SB Sans Display Light"/>
                <a:sym typeface="SB Sans Display Light"/>
              </a:defRPr>
            </a:lvl1pPr>
          </a:lstStyle>
          <a:p>
            <a:r>
              <a:rPr lang="ru-RU" sz="16700" dirty="0"/>
              <a:t>Частые операции</a:t>
            </a:r>
            <a:r>
              <a:rPr lang="en-US" sz="16700" dirty="0"/>
              <a:t>:</a:t>
            </a:r>
          </a:p>
          <a:p>
            <a:r>
              <a:rPr lang="ru-RU" sz="11600" dirty="0"/>
              <a:t>сохранение изменений</a:t>
            </a:r>
          </a:p>
        </p:txBody>
      </p:sp>
      <p:grpSp>
        <p:nvGrpSpPr>
          <p:cNvPr id="4594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459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97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459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0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459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3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460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6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460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9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460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2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461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5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461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8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461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1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461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4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462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7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462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0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462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3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463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6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463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9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463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2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464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5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464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8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464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3099219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22682491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git stash – </a:t>
            </a:r>
            <a:r>
              <a:rPr lang="ru-RU" dirty="0"/>
              <a:t>откладывание изменений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49400" y="2844981"/>
            <a:ext cx="21498560" cy="4651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stash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save “&lt;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сообщение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&gt;” </a:t>
            </a:r>
            <a:r>
              <a:rPr lang="ru-RU" sz="5400" dirty="0"/>
              <a:t>– сохранить неподтвержденные изменения в отдельном хранилище</a:t>
            </a:r>
            <a:endParaRPr lang="en-US" sz="5400" dirty="0"/>
          </a:p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stash pop “&lt;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идентификатор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&gt;” </a:t>
            </a:r>
            <a:r>
              <a:rPr lang="ru-RU" sz="5400" dirty="0"/>
              <a:t>– применить отложенные изменения </a:t>
            </a:r>
            <a:endParaRPr lang="en-US" sz="5400" dirty="0"/>
          </a:p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stash list </a:t>
            </a:r>
            <a:r>
              <a:rPr lang="ru-RU" sz="5400" dirty="0"/>
              <a:t>– показать записи в хранилище</a:t>
            </a:r>
            <a:endParaRPr lang="en-US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8C90CA-F9BE-437A-B0DF-D7894DDC3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322" y="6150821"/>
            <a:ext cx="17126108" cy="88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0497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21270246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git diff –</a:t>
            </a:r>
            <a:r>
              <a:rPr lang="ru-RU" dirty="0"/>
              <a:t> различия данных и </a:t>
            </a:r>
            <a:r>
              <a:rPr lang="ru-RU" dirty="0" err="1"/>
              <a:t>патчи</a:t>
            </a:r>
            <a:endParaRPr lang="ru-RU" dirty="0"/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49400" y="2844981"/>
            <a:ext cx="21498560" cy="4624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diff &lt;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ресурс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&lt;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ресурс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 </a:t>
            </a:r>
            <a:r>
              <a:rPr lang="ru-RU" sz="5400" dirty="0"/>
              <a:t>– отобразить отличия между изменениями (</a:t>
            </a:r>
            <a:r>
              <a:rPr lang="ru-RU" sz="5400" dirty="0" err="1"/>
              <a:t>коммиты</a:t>
            </a:r>
            <a:r>
              <a:rPr lang="ru-RU" sz="5400" dirty="0"/>
              <a:t>, ветки, файлы)</a:t>
            </a:r>
            <a:endParaRPr lang="en-US" sz="5400" dirty="0"/>
          </a:p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diff &lt;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ресурс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 &lt;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ресурс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 &lt;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файл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.patch&gt;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</a:t>
            </a:r>
            <a:r>
              <a:rPr lang="ru-RU" sz="5400" dirty="0"/>
              <a:t>– создать файл-</a:t>
            </a:r>
            <a:r>
              <a:rPr lang="ru-RU" sz="5400" dirty="0" err="1"/>
              <a:t>патч</a:t>
            </a:r>
            <a:r>
              <a:rPr lang="ru-RU" sz="5400" dirty="0"/>
              <a:t> с заданным именем</a:t>
            </a:r>
            <a:endParaRPr lang="en-US" sz="5400" dirty="0"/>
          </a:p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apply --allow-empty &lt;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файл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.patch&gt;</a:t>
            </a:r>
            <a:r>
              <a:rPr lang="en-US" sz="5400" dirty="0"/>
              <a:t> –</a:t>
            </a:r>
            <a:r>
              <a:rPr lang="ru-RU" sz="5400" dirty="0"/>
              <a:t> применить </a:t>
            </a:r>
            <a:r>
              <a:rPr lang="ru-RU" sz="5400" dirty="0" err="1"/>
              <a:t>патч</a:t>
            </a:r>
            <a:endParaRPr lang="en-US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57E8F7-8E14-427F-9486-412CEC736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1" y="6086736"/>
            <a:ext cx="19698414" cy="883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38151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12373580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.</a:t>
            </a:r>
            <a:r>
              <a:rPr lang="en-US" dirty="0" err="1"/>
              <a:t>gitkeep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.</a:t>
            </a:r>
            <a:r>
              <a:rPr lang="en-US" dirty="0" err="1"/>
              <a:t>gitignore</a:t>
            </a:r>
            <a:endParaRPr lang="ru-RU" dirty="0"/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49400" y="2844981"/>
            <a:ext cx="21498560" cy="5538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.</a:t>
            </a:r>
            <a:r>
              <a:rPr lang="en-US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gitkeep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</a:t>
            </a:r>
            <a:r>
              <a:rPr lang="ru-RU" sz="5400" dirty="0"/>
              <a:t>– файл-заглушка, используется для отслеживания полностью пустой папки. По умолчанию </a:t>
            </a:r>
            <a:r>
              <a:rPr lang="en-US" sz="5400" dirty="0"/>
              <a:t>git </a:t>
            </a:r>
            <a:r>
              <a:rPr lang="ru-RU" sz="5400" dirty="0"/>
              <a:t>не отслеживает пустые папки, не содержащие </a:t>
            </a:r>
            <a:r>
              <a:rPr lang="en-US" sz="5400" dirty="0"/>
              <a:t>.</a:t>
            </a:r>
            <a:r>
              <a:rPr lang="en-US" sz="5400" dirty="0" err="1"/>
              <a:t>gitkeep</a:t>
            </a:r>
            <a:endParaRPr lang="en-US" sz="5400" dirty="0"/>
          </a:p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.</a:t>
            </a:r>
            <a:r>
              <a:rPr lang="en-US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gitignore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</a:t>
            </a:r>
            <a:r>
              <a:rPr lang="ru-RU" sz="5400" dirty="0"/>
              <a:t>– содержит список файлов, которые не должны отслеживаться </a:t>
            </a:r>
            <a:r>
              <a:rPr lang="en-US" sz="5400" dirty="0"/>
              <a:t>git</a:t>
            </a:r>
            <a:r>
              <a:rPr lang="ru-RU" sz="5400" dirty="0"/>
              <a:t>.</a:t>
            </a:r>
            <a:endParaRPr lang="en-US" sz="5400" dirty="0"/>
          </a:p>
          <a:p>
            <a:endParaRPr lang="en-US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A3A967-DBE1-4D63-A885-5A3462856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6126537"/>
            <a:ext cx="16510000" cy="864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35088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7816242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Итоги главы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2394863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7816242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Итоги главы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74801" y="3042205"/>
            <a:ext cx="21498560" cy="279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pPr marL="914400" indent="-914400">
              <a:buFontTx/>
              <a:buAutoNum type="arabicPeriod"/>
            </a:pP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stash</a:t>
            </a:r>
            <a:r>
              <a:rPr lang="en-US" sz="5400" dirty="0"/>
              <a:t> </a:t>
            </a:r>
            <a:r>
              <a:rPr lang="ru-RU" sz="5400" dirty="0"/>
              <a:t>позволяет откладывать изменения, если нет возможности создать </a:t>
            </a:r>
            <a:r>
              <a:rPr lang="ru-RU" sz="5400" dirty="0" err="1"/>
              <a:t>коммит</a:t>
            </a:r>
            <a:r>
              <a:rPr lang="ru-RU" sz="5400" dirty="0"/>
              <a:t>.</a:t>
            </a:r>
          </a:p>
          <a:p>
            <a:pPr marL="914400" indent="-914400">
              <a:buAutoNum type="arabicPeriod"/>
            </a:pPr>
            <a:endParaRPr lang="ru-RU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3039795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7816242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Итоги главы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74801" y="3042205"/>
            <a:ext cx="21498560" cy="4624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pPr marL="914400" indent="-914400">
              <a:buFontTx/>
              <a:buAutoNum type="arabicPeriod"/>
            </a:pP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stash</a:t>
            </a:r>
            <a:r>
              <a:rPr lang="en-US" sz="5400" dirty="0"/>
              <a:t> </a:t>
            </a:r>
            <a:r>
              <a:rPr lang="ru-RU" sz="5400" dirty="0"/>
              <a:t>позволяет откладывать изменения, если нет возможности создать </a:t>
            </a:r>
            <a:r>
              <a:rPr lang="ru-RU" sz="5400" dirty="0" err="1"/>
              <a:t>коммит</a:t>
            </a:r>
            <a:r>
              <a:rPr lang="ru-RU" sz="5400" dirty="0"/>
              <a:t>.</a:t>
            </a:r>
          </a:p>
          <a:p>
            <a:pPr marL="914400" indent="-914400">
              <a:buFontTx/>
              <a:buAutoNum type="arabicPeriod"/>
            </a:pP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diff </a:t>
            </a:r>
            <a:r>
              <a:rPr lang="ru-RU" sz="5400" dirty="0"/>
              <a:t>отображает отличия между изменениями (</a:t>
            </a:r>
            <a:r>
              <a:rPr lang="ru-RU" sz="5400" dirty="0" err="1"/>
              <a:t>коммиты</a:t>
            </a:r>
            <a:r>
              <a:rPr lang="ru-RU" sz="5400" dirty="0"/>
              <a:t>, ветки, файлы) и позволяет создавать </a:t>
            </a:r>
            <a:r>
              <a:rPr lang="ru-RU" sz="5400" dirty="0" err="1"/>
              <a:t>патчи</a:t>
            </a:r>
            <a:r>
              <a:rPr lang="ru-RU" sz="5400" dirty="0"/>
              <a:t>.</a:t>
            </a:r>
          </a:p>
          <a:p>
            <a:pPr marL="914400" indent="-914400">
              <a:buAutoNum type="arabicPeriod"/>
            </a:pPr>
            <a:endParaRPr lang="ru-RU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8474105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7816242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Итоги главы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74801" y="3042205"/>
            <a:ext cx="21498560" cy="6452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pPr marL="914400" indent="-914400">
              <a:buFontTx/>
              <a:buAutoNum type="arabicPeriod"/>
            </a:pP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stash</a:t>
            </a:r>
            <a:r>
              <a:rPr lang="en-US" sz="5400" dirty="0"/>
              <a:t> </a:t>
            </a:r>
            <a:r>
              <a:rPr lang="ru-RU" sz="5400" dirty="0"/>
              <a:t>позволяет откладывать изменения, если нет возможности создать </a:t>
            </a:r>
            <a:r>
              <a:rPr lang="ru-RU" sz="5400" dirty="0" err="1"/>
              <a:t>коммит</a:t>
            </a:r>
            <a:r>
              <a:rPr lang="ru-RU" sz="5400" dirty="0"/>
              <a:t>.</a:t>
            </a:r>
          </a:p>
          <a:p>
            <a:pPr marL="914400" indent="-914400">
              <a:buFontTx/>
              <a:buAutoNum type="arabicPeriod"/>
            </a:pP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diff </a:t>
            </a:r>
            <a:r>
              <a:rPr lang="ru-RU" sz="5400" dirty="0"/>
              <a:t>отображает отличия между изменениями (</a:t>
            </a:r>
            <a:r>
              <a:rPr lang="ru-RU" sz="5400" dirty="0" err="1"/>
              <a:t>коммиты</a:t>
            </a:r>
            <a:r>
              <a:rPr lang="ru-RU" sz="5400" dirty="0"/>
              <a:t>, ветки, файлы) и позволяет создавать </a:t>
            </a:r>
            <a:r>
              <a:rPr lang="ru-RU" sz="5400" dirty="0" err="1"/>
              <a:t>патчи</a:t>
            </a:r>
            <a:r>
              <a:rPr lang="ru-RU" sz="5400" dirty="0"/>
              <a:t>.</a:t>
            </a:r>
          </a:p>
          <a:p>
            <a:pPr marL="914400" indent="-914400">
              <a:buFontTx/>
              <a:buAutoNum type="arabicPeriod"/>
            </a:pP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.</a:t>
            </a:r>
            <a:r>
              <a:rPr lang="en-US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gitkeep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</a:t>
            </a:r>
            <a:r>
              <a:rPr lang="ru-RU" sz="5400" dirty="0"/>
              <a:t>размещенный в пустой папке дает возможность </a:t>
            </a:r>
            <a:r>
              <a:rPr lang="en-US" sz="5400" dirty="0"/>
              <a:t>git </a:t>
            </a:r>
            <a:r>
              <a:rPr lang="ru-RU" sz="5400" dirty="0"/>
              <a:t>ее отслеживать</a:t>
            </a:r>
          </a:p>
          <a:p>
            <a:pPr marL="914400" indent="-914400">
              <a:buAutoNum type="arabicPeriod"/>
            </a:pPr>
            <a:endParaRPr lang="ru-RU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839073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6DD8E7A1-AF82-4D00-844B-5D8FB3AF89A3}"/>
              </a:ext>
            </a:extLst>
          </p:cNvPr>
          <p:cNvSpPr/>
          <p:nvPr/>
        </p:nvSpPr>
        <p:spPr>
          <a:xfrm>
            <a:off x="-19425" y="-25401"/>
            <a:ext cx="24403425" cy="1456615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86" name="На весь экран"/>
          <p:cNvSpPr txBox="1"/>
          <p:nvPr/>
        </p:nvSpPr>
        <p:spPr>
          <a:xfrm>
            <a:off x="1335316" y="1383755"/>
            <a:ext cx="102657" cy="1295226"/>
          </a:xfrm>
          <a:prstGeom prst="rect">
            <a:avLst/>
          </a:prstGeom>
          <a:ln w="12700">
            <a:miter lim="400000"/>
          </a:ln>
          <a:effectLst>
            <a:outerShdw blurRad="635000" dist="64064" dir="27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endParaRPr dirty="0"/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F09F3C8-8DE3-4248-99E2-F3B361B50585}"/>
              </a:ext>
            </a:extLst>
          </p:cNvPr>
          <p:cNvSpPr/>
          <p:nvPr/>
        </p:nvSpPr>
        <p:spPr>
          <a:xfrm>
            <a:off x="15813741" y="4482353"/>
            <a:ext cx="7978588" cy="571948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F43A5C33-DC8B-4CF5-A4FC-EDDC8E733450}"/>
              </a:ext>
            </a:extLst>
          </p:cNvPr>
          <p:cNvSpPr/>
          <p:nvPr/>
        </p:nvSpPr>
        <p:spPr>
          <a:xfrm>
            <a:off x="300754" y="7799294"/>
            <a:ext cx="15257929" cy="64863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4BC327-A776-477B-B9DD-8F95EA663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81" y="1066162"/>
            <a:ext cx="23785862" cy="118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28064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7816242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Итоги главы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74801" y="3042205"/>
            <a:ext cx="21498560" cy="7367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pPr marL="914400" indent="-914400">
              <a:buFontTx/>
              <a:buAutoNum type="arabicPeriod"/>
            </a:pP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stash</a:t>
            </a:r>
            <a:r>
              <a:rPr lang="en-US" sz="5400" dirty="0"/>
              <a:t> </a:t>
            </a:r>
            <a:r>
              <a:rPr lang="ru-RU" sz="5400" dirty="0"/>
              <a:t>позволяет откладывать изменения, если нет возможности создать </a:t>
            </a:r>
            <a:r>
              <a:rPr lang="ru-RU" sz="5400" dirty="0" err="1"/>
              <a:t>коммит</a:t>
            </a:r>
            <a:r>
              <a:rPr lang="ru-RU" sz="5400" dirty="0"/>
              <a:t>.</a:t>
            </a:r>
          </a:p>
          <a:p>
            <a:pPr marL="914400" indent="-914400">
              <a:buFontTx/>
              <a:buAutoNum type="arabicPeriod"/>
            </a:pP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diff </a:t>
            </a:r>
            <a:r>
              <a:rPr lang="ru-RU" sz="5400" dirty="0"/>
              <a:t>отображает отличия между изменениями (</a:t>
            </a:r>
            <a:r>
              <a:rPr lang="ru-RU" sz="5400" dirty="0" err="1"/>
              <a:t>коммиты</a:t>
            </a:r>
            <a:r>
              <a:rPr lang="ru-RU" sz="5400" dirty="0"/>
              <a:t>, ветки, файлы) и позволяет создавать </a:t>
            </a:r>
            <a:r>
              <a:rPr lang="ru-RU" sz="5400" dirty="0" err="1"/>
              <a:t>патчи</a:t>
            </a:r>
            <a:r>
              <a:rPr lang="ru-RU" sz="5400" dirty="0"/>
              <a:t>.</a:t>
            </a:r>
          </a:p>
          <a:p>
            <a:pPr marL="914400" indent="-914400">
              <a:buFontTx/>
              <a:buAutoNum type="arabicPeriod"/>
            </a:pP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.</a:t>
            </a:r>
            <a:r>
              <a:rPr lang="en-US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gitkeep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</a:t>
            </a:r>
            <a:r>
              <a:rPr lang="ru-RU" sz="5400" dirty="0"/>
              <a:t>размещенный в пустой папке дает возможность </a:t>
            </a:r>
            <a:r>
              <a:rPr lang="en-US" sz="5400" dirty="0"/>
              <a:t>git </a:t>
            </a:r>
            <a:r>
              <a:rPr lang="ru-RU" sz="5400" dirty="0"/>
              <a:t>ее отслеживать</a:t>
            </a:r>
          </a:p>
          <a:p>
            <a:pPr marL="914400" indent="-914400">
              <a:buFontTx/>
              <a:buAutoNum type="arabicPeriod"/>
            </a:pP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.</a:t>
            </a:r>
            <a:r>
              <a:rPr lang="en-US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gitignore</a:t>
            </a:r>
            <a:r>
              <a:rPr lang="en-US" sz="5400" dirty="0"/>
              <a:t> </a:t>
            </a:r>
            <a:r>
              <a:rPr lang="ru-RU" sz="5400" dirty="0"/>
              <a:t>содержит список файлов, не отслеживаемых </a:t>
            </a:r>
            <a:r>
              <a:rPr lang="en-US" sz="5400" dirty="0"/>
              <a:t>git</a:t>
            </a:r>
            <a:endParaRPr lang="ru-RU" sz="5400" dirty="0"/>
          </a:p>
          <a:p>
            <a:pPr marL="914400" indent="-914400">
              <a:buAutoNum type="arabicPeriod"/>
            </a:pPr>
            <a:endParaRPr lang="ru-RU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6325646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Заголовок"/>
          <p:cNvSpPr txBox="1"/>
          <p:nvPr/>
        </p:nvSpPr>
        <p:spPr>
          <a:xfrm>
            <a:off x="1524000" y="5810849"/>
            <a:ext cx="16302540" cy="2094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20000" spc="-4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ea typeface="SB Sans Display Light"/>
                <a:cs typeface="SB Sans Display Light"/>
                <a:sym typeface="SB Sans Display Light"/>
              </a:defRPr>
            </a:lvl1pPr>
          </a:lstStyle>
          <a:p>
            <a:r>
              <a:rPr lang="en-US" sz="16700" dirty="0"/>
              <a:t>Git-</a:t>
            </a:r>
            <a:r>
              <a:rPr lang="ru-RU" sz="16700" dirty="0"/>
              <a:t>репозитории</a:t>
            </a:r>
          </a:p>
        </p:txBody>
      </p:sp>
      <p:grpSp>
        <p:nvGrpSpPr>
          <p:cNvPr id="4594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459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97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459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0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459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3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460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6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460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9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460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2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461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5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461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8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461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1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461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4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462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7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462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0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462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3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463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6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463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9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463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2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464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5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464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8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464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644492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14507177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Что такое репозиторий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8447530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14507177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Что такое репозиторий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49400" y="2844981"/>
            <a:ext cx="21498560" cy="279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Git-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репозиторий </a:t>
            </a:r>
            <a:r>
              <a:rPr lang="ru-RU" sz="5400" dirty="0"/>
              <a:t>– папка с файлами, которая отслеживается </a:t>
            </a:r>
            <a:r>
              <a:rPr lang="en-US" sz="5400" dirty="0"/>
              <a:t>git. </a:t>
            </a:r>
            <a:r>
              <a:rPr lang="ru-RU" sz="5400" dirty="0"/>
              <a:t>Он</a:t>
            </a:r>
            <a:r>
              <a:rPr lang="en-US" sz="5400" dirty="0"/>
              <a:t>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отслеживает все изменения</a:t>
            </a:r>
            <a:r>
              <a:rPr lang="ru-RU" sz="5400" dirty="0"/>
              <a:t>, происходящие в папке, где он проинициализирован.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314211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14507177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Что такое репозиторий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49400" y="2844981"/>
            <a:ext cx="21498560" cy="8281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Git-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репозиторий </a:t>
            </a:r>
            <a:r>
              <a:rPr lang="ru-RU" sz="5400" dirty="0"/>
              <a:t>– папка с файлами, которая отслеживается </a:t>
            </a:r>
            <a:r>
              <a:rPr lang="en-US" sz="5400" dirty="0"/>
              <a:t>git. </a:t>
            </a:r>
            <a:r>
              <a:rPr lang="ru-RU" sz="5400" dirty="0"/>
              <a:t>Он</a:t>
            </a:r>
            <a:r>
              <a:rPr lang="en-US" sz="5400" dirty="0"/>
              <a:t>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отслеживает все изменения</a:t>
            </a:r>
            <a:r>
              <a:rPr lang="ru-RU" sz="5400" dirty="0"/>
              <a:t>, происходящие в папке, где он проинициализирован.</a:t>
            </a:r>
          </a:p>
          <a:p>
            <a:endParaRPr lang="ru-RU" sz="5400" dirty="0"/>
          </a:p>
          <a:p>
            <a:r>
              <a:rPr lang="ru-RU" sz="5400" dirty="0"/>
              <a:t>Репозиторий позволяет сохранять различные версии файлов. Такие сохранения называются </a:t>
            </a:r>
            <a:r>
              <a:rPr lang="ru-RU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коммитами</a:t>
            </a:r>
            <a:r>
              <a:rPr lang="ru-RU" sz="5400" dirty="0"/>
              <a:t>. Суть работы с репозиторием заключается в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сохранении изменений файлов в </a:t>
            </a:r>
            <a:r>
              <a:rPr lang="ru-RU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коммиты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и манипуляции с </a:t>
            </a:r>
            <a:r>
              <a:rPr lang="ru-RU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коммитами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</a:t>
            </a:r>
            <a:r>
              <a:rPr lang="ru-RU" sz="5400" dirty="0"/>
              <a:t>(отправка, откат, загрузка к определенному </a:t>
            </a:r>
            <a:r>
              <a:rPr lang="ru-RU" sz="5400" dirty="0" err="1"/>
              <a:t>коммиту</a:t>
            </a:r>
            <a:r>
              <a:rPr lang="ru-RU" sz="5400" dirty="0"/>
              <a:t>). 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576459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14507177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Что такое репозиторий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49400" y="2844981"/>
            <a:ext cx="21498560" cy="11937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Git-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репозиторий </a:t>
            </a:r>
            <a:r>
              <a:rPr lang="ru-RU" sz="5400" dirty="0"/>
              <a:t>– папка с файлами, которая отслеживается </a:t>
            </a:r>
            <a:r>
              <a:rPr lang="en-US" sz="5400" dirty="0"/>
              <a:t>git. </a:t>
            </a:r>
            <a:r>
              <a:rPr lang="ru-RU" sz="5400" dirty="0"/>
              <a:t>Он</a:t>
            </a:r>
            <a:r>
              <a:rPr lang="en-US" sz="5400" dirty="0"/>
              <a:t>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отслеживает все изменения</a:t>
            </a:r>
            <a:r>
              <a:rPr lang="ru-RU" sz="5400" dirty="0"/>
              <a:t>, происходящие в папке, где он проинициализирован.</a:t>
            </a:r>
          </a:p>
          <a:p>
            <a:endParaRPr lang="ru-RU" sz="5400" dirty="0"/>
          </a:p>
          <a:p>
            <a:r>
              <a:rPr lang="ru-RU" sz="5400" dirty="0"/>
              <a:t>Репозиторий позволяет сохранять различные версии файлов. Такие сохранения называются </a:t>
            </a:r>
            <a:r>
              <a:rPr lang="ru-RU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коммитами</a:t>
            </a:r>
            <a:r>
              <a:rPr lang="ru-RU" sz="5400" dirty="0"/>
              <a:t>. Суть работы с репозиторием заключается в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сохранении изменений файлов в </a:t>
            </a:r>
            <a:r>
              <a:rPr lang="ru-RU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коммиты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и манипуляции с </a:t>
            </a:r>
            <a:r>
              <a:rPr lang="ru-RU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коммитами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</a:t>
            </a:r>
            <a:r>
              <a:rPr lang="ru-RU" sz="5400" dirty="0"/>
              <a:t>(отправка, откат, загрузка к определенному </a:t>
            </a:r>
            <a:r>
              <a:rPr lang="ru-RU" sz="5400" dirty="0" err="1"/>
              <a:t>коммиту</a:t>
            </a:r>
            <a:r>
              <a:rPr lang="ru-RU" sz="5400" dirty="0"/>
              <a:t>). </a:t>
            </a:r>
          </a:p>
          <a:p>
            <a:endParaRPr lang="ru-RU" sz="5400" dirty="0"/>
          </a:p>
          <a:p>
            <a:r>
              <a:rPr lang="ru-RU" sz="5400" dirty="0"/>
              <a:t>Существует два вида репозиториев –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локальные </a:t>
            </a:r>
            <a:r>
              <a:rPr lang="ru-RU" sz="5400" dirty="0"/>
              <a:t>и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удаленные</a:t>
            </a:r>
            <a:r>
              <a:rPr lang="ru-RU" sz="5400" dirty="0"/>
              <a:t>.</a:t>
            </a:r>
          </a:p>
          <a:p>
            <a:endParaRPr lang="ru-RU" sz="5400" dirty="0"/>
          </a:p>
          <a:p>
            <a:endParaRPr lang="ru-RU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956488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8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0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11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0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14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0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17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20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23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26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29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32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35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38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41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44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47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50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53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56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59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62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063" name="ESG-трансформация"/>
          <p:cNvSpPr txBox="1"/>
          <p:nvPr/>
        </p:nvSpPr>
        <p:spPr>
          <a:xfrm>
            <a:off x="1524000" y="1307819"/>
            <a:ext cx="21335999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2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Локальный и удаленный </a:t>
            </a:r>
            <a:r>
              <a:rPr lang="ru-RU" dirty="0" err="1"/>
              <a:t>репо-рий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73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8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0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11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0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14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0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17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20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23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26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29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32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35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38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41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44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47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50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53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56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59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62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063" name="ESG-трансформация"/>
          <p:cNvSpPr txBox="1"/>
          <p:nvPr/>
        </p:nvSpPr>
        <p:spPr>
          <a:xfrm>
            <a:off x="1524000" y="1307819"/>
            <a:ext cx="21335999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2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Локальный и удаленный </a:t>
            </a:r>
            <a:r>
              <a:rPr lang="ru-RU" dirty="0" err="1"/>
              <a:t>репо-рий</a:t>
            </a:r>
            <a:endParaRPr lang="en-US" dirty="0"/>
          </a:p>
        </p:txBody>
      </p:sp>
      <p:pic>
        <p:nvPicPr>
          <p:cNvPr id="6064" name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023" y="3164657"/>
            <a:ext cx="8362800" cy="8256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1" y="0"/>
                </a:moveTo>
                <a:cubicBezTo>
                  <a:pt x="439" y="0"/>
                  <a:pt x="329" y="0"/>
                  <a:pt x="256" y="46"/>
                </a:cubicBezTo>
                <a:cubicBezTo>
                  <a:pt x="151" y="103"/>
                  <a:pt x="69" y="227"/>
                  <a:pt x="30" y="385"/>
                </a:cubicBezTo>
                <a:cubicBezTo>
                  <a:pt x="0" y="495"/>
                  <a:pt x="0" y="660"/>
                  <a:pt x="0" y="934"/>
                </a:cubicBezTo>
                <a:lnTo>
                  <a:pt x="0" y="20666"/>
                </a:lnTo>
                <a:cubicBezTo>
                  <a:pt x="0" y="20940"/>
                  <a:pt x="0" y="21104"/>
                  <a:pt x="30" y="21213"/>
                </a:cubicBezTo>
                <a:cubicBezTo>
                  <a:pt x="69" y="21371"/>
                  <a:pt x="151" y="21497"/>
                  <a:pt x="256" y="21554"/>
                </a:cubicBezTo>
                <a:cubicBezTo>
                  <a:pt x="329" y="21600"/>
                  <a:pt x="439" y="21600"/>
                  <a:pt x="621" y="21600"/>
                </a:cubicBezTo>
                <a:lnTo>
                  <a:pt x="20988" y="21600"/>
                </a:lnTo>
                <a:cubicBezTo>
                  <a:pt x="21170" y="21600"/>
                  <a:pt x="21279" y="21600"/>
                  <a:pt x="21352" y="21554"/>
                </a:cubicBezTo>
                <a:cubicBezTo>
                  <a:pt x="21457" y="21497"/>
                  <a:pt x="21540" y="21371"/>
                  <a:pt x="21578" y="21213"/>
                </a:cubicBezTo>
                <a:cubicBezTo>
                  <a:pt x="21590" y="21169"/>
                  <a:pt x="21596" y="21107"/>
                  <a:pt x="21600" y="21040"/>
                </a:cubicBezTo>
                <a:lnTo>
                  <a:pt x="21600" y="560"/>
                </a:lnTo>
                <a:cubicBezTo>
                  <a:pt x="21596" y="493"/>
                  <a:pt x="21590" y="430"/>
                  <a:pt x="21578" y="385"/>
                </a:cubicBezTo>
                <a:cubicBezTo>
                  <a:pt x="21540" y="227"/>
                  <a:pt x="21457" y="103"/>
                  <a:pt x="21352" y="46"/>
                </a:cubicBezTo>
                <a:cubicBezTo>
                  <a:pt x="21279" y="0"/>
                  <a:pt x="21170" y="0"/>
                  <a:pt x="20988" y="0"/>
                </a:cubicBezTo>
                <a:lnTo>
                  <a:pt x="62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6066" name="Организован проектный офис, определен РП"/>
          <p:cNvSpPr txBox="1"/>
          <p:nvPr/>
        </p:nvSpPr>
        <p:spPr>
          <a:xfrm>
            <a:off x="1524000" y="11982913"/>
            <a:ext cx="9855200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22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pPr>
            <a:r>
              <a:rPr lang="ru-RU" dirty="0"/>
              <a:t>У каждого пользователя свой репозиторий (папка с файлами), в которой он работает</a:t>
            </a:r>
          </a:p>
        </p:txBody>
      </p:sp>
    </p:spTree>
    <p:extLst>
      <p:ext uri="{BB962C8B-B14F-4D97-AF65-F5344CB8AC3E}">
        <p14:creationId xmlns:p14="http://schemas.microsoft.com/office/powerpoint/2010/main" val="403722313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Заголовок"/>
          <p:cNvSpPr txBox="1"/>
          <p:nvPr/>
        </p:nvSpPr>
        <p:spPr>
          <a:xfrm>
            <a:off x="1524000" y="5810849"/>
            <a:ext cx="19244051" cy="2094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20000" spc="-4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ea typeface="SB Sans Display Light"/>
                <a:cs typeface="SB Sans Display Light"/>
                <a:sym typeface="SB Sans Display Light"/>
              </a:defRPr>
            </a:lvl1pPr>
          </a:lstStyle>
          <a:p>
            <a:r>
              <a:rPr lang="ru-RU" sz="16700" dirty="0"/>
              <a:t>Для чего нужен </a:t>
            </a:r>
            <a:r>
              <a:rPr lang="en-US" sz="16700" dirty="0"/>
              <a:t>git</a:t>
            </a:r>
            <a:r>
              <a:rPr lang="ru-RU" sz="16700" dirty="0"/>
              <a:t>?</a:t>
            </a:r>
          </a:p>
        </p:txBody>
      </p:sp>
      <p:grpSp>
        <p:nvGrpSpPr>
          <p:cNvPr id="4594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459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97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459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0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459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3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460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6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460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9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460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2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461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5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461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8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461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1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461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4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462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7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462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0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462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3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463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6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463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9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463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2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464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5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464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8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464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337543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8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0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11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0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14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0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17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20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23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26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29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32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35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38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41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44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47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50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53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56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59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62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063" name="ESG-трансформация"/>
          <p:cNvSpPr txBox="1"/>
          <p:nvPr/>
        </p:nvSpPr>
        <p:spPr>
          <a:xfrm>
            <a:off x="1524000" y="1307819"/>
            <a:ext cx="21335999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2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Локальный и удаленный </a:t>
            </a:r>
            <a:r>
              <a:rPr lang="ru-RU" dirty="0" err="1"/>
              <a:t>репо-рий</a:t>
            </a:r>
            <a:endParaRPr lang="en-US" dirty="0"/>
          </a:p>
        </p:txBody>
      </p:sp>
      <p:pic>
        <p:nvPicPr>
          <p:cNvPr id="6064" name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023" y="3164657"/>
            <a:ext cx="8362800" cy="8256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1" y="0"/>
                </a:moveTo>
                <a:cubicBezTo>
                  <a:pt x="439" y="0"/>
                  <a:pt x="329" y="0"/>
                  <a:pt x="256" y="46"/>
                </a:cubicBezTo>
                <a:cubicBezTo>
                  <a:pt x="151" y="103"/>
                  <a:pt x="69" y="227"/>
                  <a:pt x="30" y="385"/>
                </a:cubicBezTo>
                <a:cubicBezTo>
                  <a:pt x="0" y="495"/>
                  <a:pt x="0" y="660"/>
                  <a:pt x="0" y="934"/>
                </a:cubicBezTo>
                <a:lnTo>
                  <a:pt x="0" y="20666"/>
                </a:lnTo>
                <a:cubicBezTo>
                  <a:pt x="0" y="20940"/>
                  <a:pt x="0" y="21104"/>
                  <a:pt x="30" y="21213"/>
                </a:cubicBezTo>
                <a:cubicBezTo>
                  <a:pt x="69" y="21371"/>
                  <a:pt x="151" y="21497"/>
                  <a:pt x="256" y="21554"/>
                </a:cubicBezTo>
                <a:cubicBezTo>
                  <a:pt x="329" y="21600"/>
                  <a:pt x="439" y="21600"/>
                  <a:pt x="621" y="21600"/>
                </a:cubicBezTo>
                <a:lnTo>
                  <a:pt x="20988" y="21600"/>
                </a:lnTo>
                <a:cubicBezTo>
                  <a:pt x="21170" y="21600"/>
                  <a:pt x="21279" y="21600"/>
                  <a:pt x="21352" y="21554"/>
                </a:cubicBezTo>
                <a:cubicBezTo>
                  <a:pt x="21457" y="21497"/>
                  <a:pt x="21540" y="21371"/>
                  <a:pt x="21578" y="21213"/>
                </a:cubicBezTo>
                <a:cubicBezTo>
                  <a:pt x="21590" y="21169"/>
                  <a:pt x="21596" y="21107"/>
                  <a:pt x="21600" y="21040"/>
                </a:cubicBezTo>
                <a:lnTo>
                  <a:pt x="21600" y="560"/>
                </a:lnTo>
                <a:cubicBezTo>
                  <a:pt x="21596" y="493"/>
                  <a:pt x="21590" y="430"/>
                  <a:pt x="21578" y="385"/>
                </a:cubicBezTo>
                <a:cubicBezTo>
                  <a:pt x="21540" y="227"/>
                  <a:pt x="21457" y="103"/>
                  <a:pt x="21352" y="46"/>
                </a:cubicBezTo>
                <a:cubicBezTo>
                  <a:pt x="21279" y="0"/>
                  <a:pt x="21170" y="0"/>
                  <a:pt x="20988" y="0"/>
                </a:cubicBezTo>
                <a:lnTo>
                  <a:pt x="621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6065" name="Изображение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178" y="3088533"/>
            <a:ext cx="8362800" cy="8362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" y="0"/>
                </a:moveTo>
                <a:cubicBezTo>
                  <a:pt x="451" y="0"/>
                  <a:pt x="338" y="0"/>
                  <a:pt x="263" y="47"/>
                </a:cubicBezTo>
                <a:cubicBezTo>
                  <a:pt x="155" y="106"/>
                  <a:pt x="71" y="234"/>
                  <a:pt x="31" y="396"/>
                </a:cubicBezTo>
                <a:cubicBezTo>
                  <a:pt x="0" y="509"/>
                  <a:pt x="0" y="678"/>
                  <a:pt x="0" y="960"/>
                </a:cubicBezTo>
                <a:lnTo>
                  <a:pt x="0" y="20640"/>
                </a:lnTo>
                <a:cubicBezTo>
                  <a:pt x="0" y="20922"/>
                  <a:pt x="0" y="21091"/>
                  <a:pt x="31" y="21204"/>
                </a:cubicBezTo>
                <a:cubicBezTo>
                  <a:pt x="71" y="21366"/>
                  <a:pt x="155" y="21494"/>
                  <a:pt x="263" y="21553"/>
                </a:cubicBezTo>
                <a:cubicBezTo>
                  <a:pt x="338" y="21600"/>
                  <a:pt x="451" y="21600"/>
                  <a:pt x="638" y="21600"/>
                </a:cubicBezTo>
                <a:lnTo>
                  <a:pt x="20962" y="21600"/>
                </a:lnTo>
                <a:cubicBezTo>
                  <a:pt x="21149" y="21600"/>
                  <a:pt x="21262" y="21600"/>
                  <a:pt x="21337" y="21553"/>
                </a:cubicBezTo>
                <a:cubicBezTo>
                  <a:pt x="21445" y="21494"/>
                  <a:pt x="21529" y="21366"/>
                  <a:pt x="21569" y="21204"/>
                </a:cubicBezTo>
                <a:cubicBezTo>
                  <a:pt x="21600" y="21091"/>
                  <a:pt x="21600" y="20922"/>
                  <a:pt x="21600" y="20640"/>
                </a:cubicBezTo>
                <a:lnTo>
                  <a:pt x="21600" y="960"/>
                </a:lnTo>
                <a:cubicBezTo>
                  <a:pt x="21600" y="678"/>
                  <a:pt x="21600" y="509"/>
                  <a:pt x="21569" y="396"/>
                </a:cubicBezTo>
                <a:cubicBezTo>
                  <a:pt x="21529" y="234"/>
                  <a:pt x="21445" y="106"/>
                  <a:pt x="21337" y="47"/>
                </a:cubicBezTo>
                <a:cubicBezTo>
                  <a:pt x="21262" y="0"/>
                  <a:pt x="21149" y="0"/>
                  <a:pt x="20962" y="0"/>
                </a:cubicBezTo>
                <a:lnTo>
                  <a:pt x="638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6066" name="Организован проектный офис, определен РП"/>
          <p:cNvSpPr txBox="1"/>
          <p:nvPr/>
        </p:nvSpPr>
        <p:spPr>
          <a:xfrm>
            <a:off x="1524000" y="11982913"/>
            <a:ext cx="9855200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22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pPr>
            <a:r>
              <a:rPr lang="ru-RU" dirty="0"/>
              <a:t>У каждого пользователя свой репозиторий (папка с файлами), в которой он работает</a:t>
            </a:r>
          </a:p>
        </p:txBody>
      </p:sp>
      <p:sp>
        <p:nvSpPr>
          <p:cNvPr id="6067" name="Проведены Kick-off по стримам интеграций"/>
          <p:cNvSpPr txBox="1"/>
          <p:nvPr/>
        </p:nvSpPr>
        <p:spPr>
          <a:xfrm>
            <a:off x="12697578" y="11936822"/>
            <a:ext cx="9906001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22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pPr>
            <a:r>
              <a:rPr lang="ru-RU" dirty="0"/>
              <a:t>Пользователи загружают обновления в удаленный репозиторий из своих локальных, после чего другие пользователи могут их скачать</a:t>
            </a:r>
          </a:p>
        </p:txBody>
      </p:sp>
    </p:spTree>
    <p:extLst>
      <p:ext uri="{BB962C8B-B14F-4D97-AF65-F5344CB8AC3E}">
        <p14:creationId xmlns:p14="http://schemas.microsoft.com/office/powerpoint/2010/main" val="179836736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BCAD5E-EA84-4312-884A-C0BAFF6D9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21" y="3072473"/>
            <a:ext cx="21853279" cy="9811677"/>
          </a:xfrm>
          <a:prstGeom prst="rect">
            <a:avLst/>
          </a:prstGeom>
        </p:spPr>
      </p:pic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Алгоритм работы с репозиториями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29A0251-03D9-4202-AADC-21DD90203DD1}"/>
              </a:ext>
            </a:extLst>
          </p:cNvPr>
          <p:cNvSpPr/>
          <p:nvPr/>
        </p:nvSpPr>
        <p:spPr>
          <a:xfrm>
            <a:off x="1032121" y="2832847"/>
            <a:ext cx="21528433" cy="1045284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8245273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BCAD5E-EA84-4312-884A-C0BAFF6D9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21" y="3072473"/>
            <a:ext cx="21853279" cy="9811677"/>
          </a:xfrm>
          <a:prstGeom prst="rect">
            <a:avLst/>
          </a:prstGeom>
        </p:spPr>
      </p:pic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Алгоритм работы с репозиториями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D742EF03-322C-4C48-9697-A1DEF04ED922}"/>
              </a:ext>
            </a:extLst>
          </p:cNvPr>
          <p:cNvSpPr/>
          <p:nvPr/>
        </p:nvSpPr>
        <p:spPr>
          <a:xfrm>
            <a:off x="11958918" y="2832847"/>
            <a:ext cx="10601636" cy="1045284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1304676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BCAD5E-EA84-4312-884A-C0BAFF6D9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21" y="3072473"/>
            <a:ext cx="21853279" cy="9811677"/>
          </a:xfrm>
          <a:prstGeom prst="rect">
            <a:avLst/>
          </a:prstGeom>
        </p:spPr>
      </p:pic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Алгоритм работы с репозиториями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1B9A1B85-EC41-4B10-8E06-0673A6E72B36}"/>
              </a:ext>
            </a:extLst>
          </p:cNvPr>
          <p:cNvSpPr/>
          <p:nvPr/>
        </p:nvSpPr>
        <p:spPr>
          <a:xfrm>
            <a:off x="16979152" y="2832847"/>
            <a:ext cx="5581401" cy="1045284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4661499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BCAD5E-EA84-4312-884A-C0BAFF6D9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21" y="3072473"/>
            <a:ext cx="21853279" cy="9811677"/>
          </a:xfrm>
          <a:prstGeom prst="rect">
            <a:avLst/>
          </a:prstGeom>
        </p:spPr>
      </p:pic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Алгоритм работы с репозиториями</a:t>
            </a:r>
          </a:p>
        </p:txBody>
      </p:sp>
    </p:spTree>
    <p:extLst>
      <p:ext uri="{BB962C8B-B14F-4D97-AF65-F5344CB8AC3E}">
        <p14:creationId xmlns:p14="http://schemas.microsoft.com/office/powerpoint/2010/main" val="118120855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Удаленный </a:t>
            </a:r>
            <a:r>
              <a:rPr lang="en-US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/</a:t>
            </a: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 локальный </a:t>
            </a:r>
            <a:r>
              <a:rPr lang="ru-RU" sz="9600" b="1" dirty="0" err="1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репо</a:t>
            </a:r>
            <a:endParaRPr lang="ru-RU" sz="9600" b="1" dirty="0">
              <a:solidFill>
                <a:srgbClr val="000000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441CCB-45E5-4FD1-BA68-F905FEB44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862" y="2498721"/>
            <a:ext cx="13419138" cy="106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124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4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459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97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459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0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459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3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460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6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460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9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460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2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461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5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461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8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461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1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461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4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462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7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462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0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462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3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463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6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463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9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463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2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464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5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464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8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464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aphicFrame>
        <p:nvGraphicFramePr>
          <p:cNvPr id="60" name="Таблица 59">
            <a:extLst>
              <a:ext uri="{FF2B5EF4-FFF2-40B4-BE49-F238E27FC236}">
                <a16:creationId xmlns:a16="http://schemas.microsoft.com/office/drawing/2014/main" id="{DE17C902-B0F9-42E2-9000-90C916B88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323084"/>
              </p:ext>
            </p:extLst>
          </p:nvPr>
        </p:nvGraphicFramePr>
        <p:xfrm>
          <a:off x="1989310" y="1454080"/>
          <a:ext cx="20456179" cy="932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29588">
                  <a:extLst>
                    <a:ext uri="{9D8B030D-6E8A-4147-A177-3AD203B41FA5}">
                      <a16:colId xmlns:a16="http://schemas.microsoft.com/office/drawing/2014/main" val="1401901608"/>
                    </a:ext>
                  </a:extLst>
                </a:gridCol>
                <a:gridCol w="10826591">
                  <a:extLst>
                    <a:ext uri="{9D8B030D-6E8A-4147-A177-3AD203B41FA5}">
                      <a16:colId xmlns:a16="http://schemas.microsoft.com/office/drawing/2014/main" val="3564009201"/>
                    </a:ext>
                  </a:extLst>
                </a:gridCol>
              </a:tblGrid>
              <a:tr h="932412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800" b="0" i="0" u="none" strike="noStrike" cap="none" spc="0" normalizeH="0" baseline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rgbClr val="34E234"/>
                              </a:gs>
                              <a:gs pos="50594">
                                <a:srgbClr val="22E5A0"/>
                              </a:gs>
                              <a:gs pos="100000">
                                <a:srgbClr val="5AB0FF"/>
                              </a:gs>
                            </a:gsLst>
                            <a:lin ang="0" scaled="0"/>
                          </a:gradFill>
                          <a:effectLst/>
                          <a:uFillTx/>
                          <a:latin typeface="SB Sans Display Semibold"/>
                          <a:ea typeface="SB Sans Display Semibold"/>
                          <a:cs typeface="SB Sans Display Semibold"/>
                          <a:sym typeface="Helvetica Neue"/>
                        </a:rPr>
                        <a:t>Локальный репозиторий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800" b="0" i="0" u="none" strike="noStrike" cap="none" spc="0" normalizeH="0" baseline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rgbClr val="34E234"/>
                              </a:gs>
                              <a:gs pos="50594">
                                <a:srgbClr val="22E5A0"/>
                              </a:gs>
                              <a:gs pos="100000">
                                <a:srgbClr val="5AB0FF"/>
                              </a:gs>
                            </a:gsLst>
                            <a:lin ang="0" scaled="0"/>
                          </a:gradFill>
                          <a:effectLst/>
                          <a:uFillTx/>
                          <a:latin typeface="SB Sans Display Semibold"/>
                          <a:ea typeface="SB Sans Display Semibold"/>
                          <a:cs typeface="SB Sans Display Semibold"/>
                          <a:sym typeface="Helvetica Neue"/>
                        </a:rPr>
                        <a:t>Удаленный репозиторий</a:t>
                      </a:r>
                      <a:endParaRPr kumimoji="0" lang="en-US" sz="4800" b="0" i="0" u="none" strike="noStrike" cap="none" spc="0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rgbClr val="34E234"/>
                            </a:gs>
                            <a:gs pos="50594">
                              <a:srgbClr val="22E5A0"/>
                            </a:gs>
                            <a:gs pos="100000">
                              <a:srgbClr val="5AB0FF"/>
                            </a:gs>
                          </a:gsLst>
                          <a:lin ang="0" scaled="0"/>
                        </a:gradFill>
                        <a:effectLst/>
                        <a:uFillTx/>
                        <a:latin typeface="SB Sans Display Semibold"/>
                        <a:ea typeface="SB Sans Display Semibold"/>
                        <a:cs typeface="SB Sans Display Semibold"/>
                        <a:sym typeface="Helvetica Neu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095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77981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4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459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97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459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0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459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3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460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6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460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9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460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2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461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5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461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8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461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1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461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4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462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7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462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0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462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3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463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6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463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9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463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2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464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5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464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8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464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aphicFrame>
        <p:nvGraphicFramePr>
          <p:cNvPr id="60" name="Таблица 59">
            <a:extLst>
              <a:ext uri="{FF2B5EF4-FFF2-40B4-BE49-F238E27FC236}">
                <a16:creationId xmlns:a16="http://schemas.microsoft.com/office/drawing/2014/main" id="{DE17C902-B0F9-42E2-9000-90C916B88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097162"/>
              </p:ext>
            </p:extLst>
          </p:nvPr>
        </p:nvGraphicFramePr>
        <p:xfrm>
          <a:off x="1989310" y="1454080"/>
          <a:ext cx="20456179" cy="29320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29588">
                  <a:extLst>
                    <a:ext uri="{9D8B030D-6E8A-4147-A177-3AD203B41FA5}">
                      <a16:colId xmlns:a16="http://schemas.microsoft.com/office/drawing/2014/main" val="1401901608"/>
                    </a:ext>
                  </a:extLst>
                </a:gridCol>
                <a:gridCol w="10826591">
                  <a:extLst>
                    <a:ext uri="{9D8B030D-6E8A-4147-A177-3AD203B41FA5}">
                      <a16:colId xmlns:a16="http://schemas.microsoft.com/office/drawing/2014/main" val="3564009201"/>
                    </a:ext>
                  </a:extLst>
                </a:gridCol>
              </a:tblGrid>
              <a:tr h="932412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800" b="0" i="0" u="none" strike="noStrike" cap="none" spc="0" normalizeH="0" baseline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rgbClr val="34E234"/>
                              </a:gs>
                              <a:gs pos="50594">
                                <a:srgbClr val="22E5A0"/>
                              </a:gs>
                              <a:gs pos="100000">
                                <a:srgbClr val="5AB0FF"/>
                              </a:gs>
                            </a:gsLst>
                            <a:lin ang="0" scaled="0"/>
                          </a:gradFill>
                          <a:effectLst/>
                          <a:uFillTx/>
                          <a:latin typeface="SB Sans Display Semibold"/>
                          <a:ea typeface="SB Sans Display Semibold"/>
                          <a:cs typeface="SB Sans Display Semibold"/>
                          <a:sym typeface="Helvetica Neue"/>
                        </a:rPr>
                        <a:t>Локальный репозиторий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800" b="0" i="0" u="none" strike="noStrike" cap="none" spc="0" normalizeH="0" baseline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rgbClr val="34E234"/>
                              </a:gs>
                              <a:gs pos="50594">
                                <a:srgbClr val="22E5A0"/>
                              </a:gs>
                              <a:gs pos="100000">
                                <a:srgbClr val="5AB0FF"/>
                              </a:gs>
                            </a:gsLst>
                            <a:lin ang="0" scaled="0"/>
                          </a:gradFill>
                          <a:effectLst/>
                          <a:uFillTx/>
                          <a:latin typeface="SB Sans Display Semibold"/>
                          <a:ea typeface="SB Sans Display Semibold"/>
                          <a:cs typeface="SB Sans Display Semibold"/>
                          <a:sym typeface="Helvetica Neue"/>
                        </a:rPr>
                        <a:t>Удаленный репозиторий</a:t>
                      </a:r>
                      <a:endParaRPr kumimoji="0" lang="en-US" sz="4800" b="0" i="0" u="none" strike="noStrike" cap="none" spc="0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rgbClr val="34E234"/>
                            </a:gs>
                            <a:gs pos="50594">
                              <a:srgbClr val="22E5A0"/>
                            </a:gs>
                            <a:gs pos="100000">
                              <a:srgbClr val="5AB0FF"/>
                            </a:gs>
                          </a:gsLst>
                          <a:lin ang="0" scaled="0"/>
                        </a:gradFill>
                        <a:effectLst/>
                        <a:uFillTx/>
                        <a:latin typeface="SB Sans Display Semibold"/>
                        <a:ea typeface="SB Sans Display Semibold"/>
                        <a:cs typeface="SB Sans Display Semibold"/>
                        <a:sym typeface="Helvetica Neu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095045"/>
                  </a:ext>
                </a:extLst>
              </a:tr>
              <a:tr h="1999656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SB Sans Text Light"/>
                          <a:ea typeface="SB Sans Text Light"/>
                          <a:cs typeface="SB Sans Text Light"/>
                          <a:sym typeface="Helvetica Neue"/>
                        </a:rPr>
                        <a:t>Размещается на локальном ПК пользователя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4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SB Sans Text Light"/>
                          <a:ea typeface="SB Sans Text Light"/>
                          <a:cs typeface="SB Sans Text Light"/>
                          <a:sym typeface="Helvetica Neue"/>
                        </a:rPr>
                        <a:t>Размещается на удаленном ПК (внешний сервер) </a:t>
                      </a:r>
                      <a:endParaRPr kumimoji="0" lang="en-US" sz="44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SB Sans Text Light"/>
                        <a:ea typeface="SB Sans Text Light"/>
                        <a:cs typeface="SB Sans Text Light"/>
                        <a:sym typeface="Helvetica Neu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626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27104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4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459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97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459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0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459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3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460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6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460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9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460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2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461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5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461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8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461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1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461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4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462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7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462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0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462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3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463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6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463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9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463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2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464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5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464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8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464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aphicFrame>
        <p:nvGraphicFramePr>
          <p:cNvPr id="60" name="Таблица 59">
            <a:extLst>
              <a:ext uri="{FF2B5EF4-FFF2-40B4-BE49-F238E27FC236}">
                <a16:creationId xmlns:a16="http://schemas.microsoft.com/office/drawing/2014/main" id="{DE17C902-B0F9-42E2-9000-90C916B88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524439"/>
              </p:ext>
            </p:extLst>
          </p:nvPr>
        </p:nvGraphicFramePr>
        <p:xfrm>
          <a:off x="1989310" y="1454080"/>
          <a:ext cx="20456179" cy="48959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29588">
                  <a:extLst>
                    <a:ext uri="{9D8B030D-6E8A-4147-A177-3AD203B41FA5}">
                      <a16:colId xmlns:a16="http://schemas.microsoft.com/office/drawing/2014/main" val="1401901608"/>
                    </a:ext>
                  </a:extLst>
                </a:gridCol>
                <a:gridCol w="10826591">
                  <a:extLst>
                    <a:ext uri="{9D8B030D-6E8A-4147-A177-3AD203B41FA5}">
                      <a16:colId xmlns:a16="http://schemas.microsoft.com/office/drawing/2014/main" val="3564009201"/>
                    </a:ext>
                  </a:extLst>
                </a:gridCol>
              </a:tblGrid>
              <a:tr h="932412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800" b="0" i="0" u="none" strike="noStrike" cap="none" spc="0" normalizeH="0" baseline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rgbClr val="34E234"/>
                              </a:gs>
                              <a:gs pos="50594">
                                <a:srgbClr val="22E5A0"/>
                              </a:gs>
                              <a:gs pos="100000">
                                <a:srgbClr val="5AB0FF"/>
                              </a:gs>
                            </a:gsLst>
                            <a:lin ang="0" scaled="0"/>
                          </a:gradFill>
                          <a:effectLst/>
                          <a:uFillTx/>
                          <a:latin typeface="SB Sans Display Semibold"/>
                          <a:ea typeface="SB Sans Display Semibold"/>
                          <a:cs typeface="SB Sans Display Semibold"/>
                          <a:sym typeface="Helvetica Neue"/>
                        </a:rPr>
                        <a:t>Локальный репозиторий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800" b="0" i="0" u="none" strike="noStrike" cap="none" spc="0" normalizeH="0" baseline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rgbClr val="34E234"/>
                              </a:gs>
                              <a:gs pos="50594">
                                <a:srgbClr val="22E5A0"/>
                              </a:gs>
                              <a:gs pos="100000">
                                <a:srgbClr val="5AB0FF"/>
                              </a:gs>
                            </a:gsLst>
                            <a:lin ang="0" scaled="0"/>
                          </a:gradFill>
                          <a:effectLst/>
                          <a:uFillTx/>
                          <a:latin typeface="SB Sans Display Semibold"/>
                          <a:ea typeface="SB Sans Display Semibold"/>
                          <a:cs typeface="SB Sans Display Semibold"/>
                          <a:sym typeface="Helvetica Neue"/>
                        </a:rPr>
                        <a:t>Удаленный репозиторий</a:t>
                      </a:r>
                      <a:endParaRPr kumimoji="0" lang="en-US" sz="4800" b="0" i="0" u="none" strike="noStrike" cap="none" spc="0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rgbClr val="34E234"/>
                            </a:gs>
                            <a:gs pos="50594">
                              <a:srgbClr val="22E5A0"/>
                            </a:gs>
                            <a:gs pos="100000">
                              <a:srgbClr val="5AB0FF"/>
                            </a:gs>
                          </a:gsLst>
                          <a:lin ang="0" scaled="0"/>
                        </a:gradFill>
                        <a:effectLst/>
                        <a:uFillTx/>
                        <a:latin typeface="SB Sans Display Semibold"/>
                        <a:ea typeface="SB Sans Display Semibold"/>
                        <a:cs typeface="SB Sans Display Semibold"/>
                        <a:sym typeface="Helvetica Neu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095045"/>
                  </a:ext>
                </a:extLst>
              </a:tr>
              <a:tr h="1999656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SB Sans Text Light"/>
                          <a:ea typeface="SB Sans Text Light"/>
                          <a:cs typeface="SB Sans Text Light"/>
                          <a:sym typeface="Helvetica Neue"/>
                        </a:rPr>
                        <a:t>Размещается на локальном ПК пользователя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4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SB Sans Text Light"/>
                          <a:ea typeface="SB Sans Text Light"/>
                          <a:cs typeface="SB Sans Text Light"/>
                          <a:sym typeface="Helvetica Neue"/>
                        </a:rPr>
                        <a:t>Размещается на удаленном ПК (внешний сервер) </a:t>
                      </a:r>
                      <a:endParaRPr kumimoji="0" lang="en-US" sz="44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SB Sans Text Light"/>
                        <a:ea typeface="SB Sans Text Light"/>
                        <a:cs typeface="SB Sans Text Light"/>
                        <a:sym typeface="Helvetica Neu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626919"/>
                  </a:ext>
                </a:extLst>
              </a:tr>
              <a:tr h="1963906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SB Sans Text Light"/>
                          <a:ea typeface="SB Sans Text Light"/>
                          <a:cs typeface="SB Sans Text Light"/>
                          <a:sym typeface="Helvetica Neue"/>
                        </a:rPr>
                        <a:t>Используется для личной работы отдельного пользователя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SB Sans Text Light"/>
                          <a:ea typeface="SB Sans Text Light"/>
                          <a:cs typeface="SB Sans Text Light"/>
                          <a:sym typeface="Helvetica Neue"/>
                        </a:rPr>
                        <a:t>Используется несколькими членами команды</a:t>
                      </a:r>
                      <a:endParaRPr kumimoji="0" lang="en-US" sz="44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SB Sans Text Light"/>
                        <a:ea typeface="SB Sans Text Light"/>
                        <a:cs typeface="SB Sans Text Light"/>
                        <a:sym typeface="Helvetica Neu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088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15018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4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459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97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459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0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459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3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460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6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460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9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460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2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461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5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461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8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461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1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461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4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462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7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462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0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462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3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463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6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463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9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463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2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464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5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464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8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464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aphicFrame>
        <p:nvGraphicFramePr>
          <p:cNvPr id="60" name="Таблица 59">
            <a:extLst>
              <a:ext uri="{FF2B5EF4-FFF2-40B4-BE49-F238E27FC236}">
                <a16:creationId xmlns:a16="http://schemas.microsoft.com/office/drawing/2014/main" id="{DE17C902-B0F9-42E2-9000-90C916B88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644700"/>
              </p:ext>
            </p:extLst>
          </p:nvPr>
        </p:nvGraphicFramePr>
        <p:xfrm>
          <a:off x="1989310" y="1454080"/>
          <a:ext cx="20456179" cy="6805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29588">
                  <a:extLst>
                    <a:ext uri="{9D8B030D-6E8A-4147-A177-3AD203B41FA5}">
                      <a16:colId xmlns:a16="http://schemas.microsoft.com/office/drawing/2014/main" val="1401901608"/>
                    </a:ext>
                  </a:extLst>
                </a:gridCol>
                <a:gridCol w="10826591">
                  <a:extLst>
                    <a:ext uri="{9D8B030D-6E8A-4147-A177-3AD203B41FA5}">
                      <a16:colId xmlns:a16="http://schemas.microsoft.com/office/drawing/2014/main" val="3564009201"/>
                    </a:ext>
                  </a:extLst>
                </a:gridCol>
              </a:tblGrid>
              <a:tr h="932412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800" b="0" i="0" u="none" strike="noStrike" cap="none" spc="0" normalizeH="0" baseline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rgbClr val="34E234"/>
                              </a:gs>
                              <a:gs pos="50594">
                                <a:srgbClr val="22E5A0"/>
                              </a:gs>
                              <a:gs pos="100000">
                                <a:srgbClr val="5AB0FF"/>
                              </a:gs>
                            </a:gsLst>
                            <a:lin ang="0" scaled="0"/>
                          </a:gradFill>
                          <a:effectLst/>
                          <a:uFillTx/>
                          <a:latin typeface="SB Sans Display Semibold"/>
                          <a:ea typeface="SB Sans Display Semibold"/>
                          <a:cs typeface="SB Sans Display Semibold"/>
                          <a:sym typeface="Helvetica Neue"/>
                        </a:rPr>
                        <a:t>Локальный репозиторий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800" b="0" i="0" u="none" strike="noStrike" cap="none" spc="0" normalizeH="0" baseline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rgbClr val="34E234"/>
                              </a:gs>
                              <a:gs pos="50594">
                                <a:srgbClr val="22E5A0"/>
                              </a:gs>
                              <a:gs pos="100000">
                                <a:srgbClr val="5AB0FF"/>
                              </a:gs>
                            </a:gsLst>
                            <a:lin ang="0" scaled="0"/>
                          </a:gradFill>
                          <a:effectLst/>
                          <a:uFillTx/>
                          <a:latin typeface="SB Sans Display Semibold"/>
                          <a:ea typeface="SB Sans Display Semibold"/>
                          <a:cs typeface="SB Sans Display Semibold"/>
                          <a:sym typeface="Helvetica Neue"/>
                        </a:rPr>
                        <a:t>Удаленный репозиторий</a:t>
                      </a:r>
                      <a:endParaRPr kumimoji="0" lang="en-US" sz="4800" b="0" i="0" u="none" strike="noStrike" cap="none" spc="0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rgbClr val="34E234"/>
                            </a:gs>
                            <a:gs pos="50594">
                              <a:srgbClr val="22E5A0"/>
                            </a:gs>
                            <a:gs pos="100000">
                              <a:srgbClr val="5AB0FF"/>
                            </a:gs>
                          </a:gsLst>
                          <a:lin ang="0" scaled="0"/>
                        </a:gradFill>
                        <a:effectLst/>
                        <a:uFillTx/>
                        <a:latin typeface="SB Sans Display Semibold"/>
                        <a:ea typeface="SB Sans Display Semibold"/>
                        <a:cs typeface="SB Sans Display Semibold"/>
                        <a:sym typeface="Helvetica Neu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095045"/>
                  </a:ext>
                </a:extLst>
              </a:tr>
              <a:tr h="1999656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SB Sans Text Light"/>
                          <a:ea typeface="SB Sans Text Light"/>
                          <a:cs typeface="SB Sans Text Light"/>
                          <a:sym typeface="Helvetica Neue"/>
                        </a:rPr>
                        <a:t>Размещается на локальном ПК пользователя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4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SB Sans Text Light"/>
                          <a:ea typeface="SB Sans Text Light"/>
                          <a:cs typeface="SB Sans Text Light"/>
                          <a:sym typeface="Helvetica Neue"/>
                        </a:rPr>
                        <a:t>Размещается на удаленном ПК (внешний сервер) </a:t>
                      </a:r>
                      <a:endParaRPr kumimoji="0" lang="en-US" sz="44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SB Sans Text Light"/>
                        <a:ea typeface="SB Sans Text Light"/>
                        <a:cs typeface="SB Sans Text Light"/>
                        <a:sym typeface="Helvetica Neu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626919"/>
                  </a:ext>
                </a:extLst>
              </a:tr>
              <a:tr h="1963906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SB Sans Text Light"/>
                          <a:ea typeface="SB Sans Text Light"/>
                          <a:cs typeface="SB Sans Text Light"/>
                          <a:sym typeface="Helvetica Neue"/>
                        </a:rPr>
                        <a:t>Используется для личной работы отдельного пользователя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SB Sans Text Light"/>
                          <a:ea typeface="SB Sans Text Light"/>
                          <a:cs typeface="SB Sans Text Light"/>
                          <a:sym typeface="Helvetica Neue"/>
                        </a:rPr>
                        <a:t>Используется несколькими членами команды</a:t>
                      </a:r>
                      <a:endParaRPr kumimoji="0" lang="en-US" sz="44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SB Sans Text Light"/>
                        <a:ea typeface="SB Sans Text Light"/>
                        <a:cs typeface="SB Sans Text Light"/>
                        <a:sym typeface="Helvetica Neu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088531"/>
                  </a:ext>
                </a:extLst>
              </a:tr>
              <a:tr h="1909938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SB Sans Text Light"/>
                          <a:ea typeface="SB Sans Text Light"/>
                          <a:cs typeface="SB Sans Text Light"/>
                          <a:sym typeface="Helvetica Neue"/>
                        </a:rPr>
                        <a:t>Изменения видит владелец репозитория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kumimoji="0" lang="ru-RU" sz="4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SB Sans Text Light"/>
                          <a:ea typeface="SB Sans Text Light"/>
                          <a:cs typeface="SB Sans Text Light"/>
                          <a:sym typeface="Helvetica Neue"/>
                        </a:rPr>
                        <a:t>Изменения видят все пользователи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5340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11561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9529853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Назначения </a:t>
            </a:r>
            <a:r>
              <a:rPr lang="en-US" dirty="0"/>
              <a:t>git</a:t>
            </a:r>
            <a:endParaRPr lang="ru-RU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152211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4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459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97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459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0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459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3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460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6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460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9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460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2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461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5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461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8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461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1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461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4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462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7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462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0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462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3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463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6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463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9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463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2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464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5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464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8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464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aphicFrame>
        <p:nvGraphicFramePr>
          <p:cNvPr id="60" name="Таблица 59">
            <a:extLst>
              <a:ext uri="{FF2B5EF4-FFF2-40B4-BE49-F238E27FC236}">
                <a16:creationId xmlns:a16="http://schemas.microsoft.com/office/drawing/2014/main" id="{DE17C902-B0F9-42E2-9000-90C916B88F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89310" y="1454080"/>
          <a:ext cx="20456179" cy="110606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29588">
                  <a:extLst>
                    <a:ext uri="{9D8B030D-6E8A-4147-A177-3AD203B41FA5}">
                      <a16:colId xmlns:a16="http://schemas.microsoft.com/office/drawing/2014/main" val="1401901608"/>
                    </a:ext>
                  </a:extLst>
                </a:gridCol>
                <a:gridCol w="10826591">
                  <a:extLst>
                    <a:ext uri="{9D8B030D-6E8A-4147-A177-3AD203B41FA5}">
                      <a16:colId xmlns:a16="http://schemas.microsoft.com/office/drawing/2014/main" val="3564009201"/>
                    </a:ext>
                  </a:extLst>
                </a:gridCol>
              </a:tblGrid>
              <a:tr h="932412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800" b="0" i="0" u="none" strike="noStrike" cap="none" spc="0" normalizeH="0" baseline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rgbClr val="34E234"/>
                              </a:gs>
                              <a:gs pos="50594">
                                <a:srgbClr val="22E5A0"/>
                              </a:gs>
                              <a:gs pos="100000">
                                <a:srgbClr val="5AB0FF"/>
                              </a:gs>
                            </a:gsLst>
                            <a:lin ang="0" scaled="0"/>
                          </a:gradFill>
                          <a:effectLst/>
                          <a:uFillTx/>
                          <a:latin typeface="SB Sans Display Semibold"/>
                          <a:ea typeface="SB Sans Display Semibold"/>
                          <a:cs typeface="SB Sans Display Semibold"/>
                          <a:sym typeface="Helvetica Neue"/>
                        </a:rPr>
                        <a:t>Локальный репозиторий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800" b="0" i="0" u="none" strike="noStrike" cap="none" spc="0" normalizeH="0" baseline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rgbClr val="34E234"/>
                              </a:gs>
                              <a:gs pos="50594">
                                <a:srgbClr val="22E5A0"/>
                              </a:gs>
                              <a:gs pos="100000">
                                <a:srgbClr val="5AB0FF"/>
                              </a:gs>
                            </a:gsLst>
                            <a:lin ang="0" scaled="0"/>
                          </a:gradFill>
                          <a:effectLst/>
                          <a:uFillTx/>
                          <a:latin typeface="SB Sans Display Semibold"/>
                          <a:ea typeface="SB Sans Display Semibold"/>
                          <a:cs typeface="SB Sans Display Semibold"/>
                          <a:sym typeface="Helvetica Neue"/>
                        </a:rPr>
                        <a:t>Удаленный репозиторий</a:t>
                      </a:r>
                      <a:endParaRPr kumimoji="0" lang="en-US" sz="4800" b="0" i="0" u="none" strike="noStrike" cap="none" spc="0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rgbClr val="34E234"/>
                            </a:gs>
                            <a:gs pos="50594">
                              <a:srgbClr val="22E5A0"/>
                            </a:gs>
                            <a:gs pos="100000">
                              <a:srgbClr val="5AB0FF"/>
                            </a:gs>
                          </a:gsLst>
                          <a:lin ang="0" scaled="0"/>
                        </a:gradFill>
                        <a:effectLst/>
                        <a:uFillTx/>
                        <a:latin typeface="SB Sans Display Semibold"/>
                        <a:ea typeface="SB Sans Display Semibold"/>
                        <a:cs typeface="SB Sans Display Semibold"/>
                        <a:sym typeface="Helvetica Neu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095045"/>
                  </a:ext>
                </a:extLst>
              </a:tr>
              <a:tr h="1999656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SB Sans Text Light"/>
                          <a:ea typeface="SB Sans Text Light"/>
                          <a:cs typeface="SB Sans Text Light"/>
                          <a:sym typeface="Helvetica Neue"/>
                        </a:rPr>
                        <a:t>Размещается на локальном ПК пользователя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4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SB Sans Text Light"/>
                          <a:ea typeface="SB Sans Text Light"/>
                          <a:cs typeface="SB Sans Text Light"/>
                          <a:sym typeface="Helvetica Neue"/>
                        </a:rPr>
                        <a:t>Размещается на удаленном ПК (внешний сервер) </a:t>
                      </a:r>
                      <a:endParaRPr kumimoji="0" lang="en-US" sz="44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SB Sans Text Light"/>
                        <a:ea typeface="SB Sans Text Light"/>
                        <a:cs typeface="SB Sans Text Light"/>
                        <a:sym typeface="Helvetica Neu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626919"/>
                  </a:ext>
                </a:extLst>
              </a:tr>
              <a:tr h="1963906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SB Sans Text Light"/>
                          <a:ea typeface="SB Sans Text Light"/>
                          <a:cs typeface="SB Sans Text Light"/>
                          <a:sym typeface="Helvetica Neue"/>
                        </a:rPr>
                        <a:t>Используется для личной работы отдельного пользователя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SB Sans Text Light"/>
                          <a:ea typeface="SB Sans Text Light"/>
                          <a:cs typeface="SB Sans Text Light"/>
                          <a:sym typeface="Helvetica Neue"/>
                        </a:rPr>
                        <a:t>Используется несколькими членами команды</a:t>
                      </a:r>
                      <a:endParaRPr kumimoji="0" lang="en-US" sz="44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SB Sans Text Light"/>
                        <a:ea typeface="SB Sans Text Light"/>
                        <a:cs typeface="SB Sans Text Light"/>
                        <a:sym typeface="Helvetica Neu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088531"/>
                  </a:ext>
                </a:extLst>
              </a:tr>
              <a:tr h="1909938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SB Sans Text Light"/>
                          <a:ea typeface="SB Sans Text Light"/>
                          <a:cs typeface="SB Sans Text Light"/>
                          <a:sym typeface="Helvetica Neue"/>
                        </a:rPr>
                        <a:t>Изменения видит владелец репозитория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kumimoji="0" lang="ru-RU" sz="4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SB Sans Text Light"/>
                          <a:ea typeface="SB Sans Text Light"/>
                          <a:cs typeface="SB Sans Text Light"/>
                          <a:sym typeface="Helvetica Neue"/>
                        </a:rPr>
                        <a:t>Изменения видят все пользователи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5340680"/>
                  </a:ext>
                </a:extLst>
              </a:tr>
              <a:tr h="4254737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SB Sans Text Light"/>
                          <a:ea typeface="SB Sans Text Light"/>
                          <a:cs typeface="SB Sans Text Light"/>
                          <a:sym typeface="Helvetica Neue"/>
                        </a:rPr>
                        <a:t>Позволяет отправить свои локальные изменения для других пользователей на сервер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0" lang="ru-RU" sz="4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SB Sans Text Light"/>
                          <a:ea typeface="SB Sans Text Light"/>
                          <a:cs typeface="SB Sans Text Light"/>
                          <a:sym typeface="Helvetica Neue"/>
                        </a:rPr>
                        <a:t>Позволяет получить изменения других пользователей себе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662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83629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Заголовок"/>
          <p:cNvSpPr txBox="1"/>
          <p:nvPr/>
        </p:nvSpPr>
        <p:spPr>
          <a:xfrm>
            <a:off x="3810000" y="4240617"/>
            <a:ext cx="16541388" cy="5234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20000" spc="-4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ea typeface="SB Sans Display Light"/>
                <a:cs typeface="SB Sans Display Light"/>
                <a:sym typeface="SB Sans Display Light"/>
              </a:defRPr>
            </a:lvl1pPr>
          </a:lstStyle>
          <a:p>
            <a:pPr algn="ctr"/>
            <a:r>
              <a:rPr lang="ru-RU" sz="116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Локальный и удаленный</a:t>
            </a:r>
          </a:p>
          <a:p>
            <a:pPr algn="ctr"/>
            <a:r>
              <a:rPr lang="ru-RU" sz="116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репозитории связаны.</a:t>
            </a:r>
          </a:p>
          <a:p>
            <a:pPr algn="ctr"/>
            <a:endParaRPr lang="ru-RU" sz="11600" dirty="0">
              <a:latin typeface="SB Sans Display" panose="020B0503040504020204" pitchFamily="34" charset="0"/>
              <a:cs typeface="SB Sans Display" panose="020B0503040504020204" pitchFamily="34" charset="0"/>
            </a:endParaRPr>
          </a:p>
          <a:p>
            <a:pPr algn="ctr"/>
            <a:r>
              <a:rPr lang="ru-RU" sz="116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Связь осуществляет </a:t>
            </a:r>
            <a:r>
              <a:rPr lang="en-US" sz="116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git</a:t>
            </a:r>
            <a:endParaRPr lang="ru-RU" sz="11600" dirty="0"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4594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459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97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459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0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459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3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460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6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460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9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460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2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461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5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461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8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461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1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461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4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462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7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462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0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462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3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463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6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463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9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463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2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464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5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464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8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464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4714365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9717358" y="1346840"/>
            <a:ext cx="5347618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 err="1"/>
              <a:t>GitVerse</a:t>
            </a:r>
            <a:endParaRPr lang="ru-RU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69CD71BB-6903-4C7C-9CB1-CDFF817B8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070" y="2881378"/>
            <a:ext cx="9293060" cy="9293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1" y="0"/>
                </a:moveTo>
                <a:cubicBezTo>
                  <a:pt x="439" y="0"/>
                  <a:pt x="329" y="0"/>
                  <a:pt x="256" y="46"/>
                </a:cubicBezTo>
                <a:cubicBezTo>
                  <a:pt x="151" y="103"/>
                  <a:pt x="69" y="227"/>
                  <a:pt x="30" y="385"/>
                </a:cubicBezTo>
                <a:cubicBezTo>
                  <a:pt x="0" y="495"/>
                  <a:pt x="0" y="660"/>
                  <a:pt x="0" y="934"/>
                </a:cubicBezTo>
                <a:lnTo>
                  <a:pt x="0" y="20666"/>
                </a:lnTo>
                <a:cubicBezTo>
                  <a:pt x="0" y="20940"/>
                  <a:pt x="0" y="21104"/>
                  <a:pt x="30" y="21213"/>
                </a:cubicBezTo>
                <a:cubicBezTo>
                  <a:pt x="69" y="21371"/>
                  <a:pt x="151" y="21497"/>
                  <a:pt x="256" y="21554"/>
                </a:cubicBezTo>
                <a:cubicBezTo>
                  <a:pt x="329" y="21600"/>
                  <a:pt x="439" y="21600"/>
                  <a:pt x="621" y="21600"/>
                </a:cubicBezTo>
                <a:lnTo>
                  <a:pt x="20988" y="21600"/>
                </a:lnTo>
                <a:cubicBezTo>
                  <a:pt x="21170" y="21600"/>
                  <a:pt x="21279" y="21600"/>
                  <a:pt x="21352" y="21554"/>
                </a:cubicBezTo>
                <a:cubicBezTo>
                  <a:pt x="21457" y="21497"/>
                  <a:pt x="21540" y="21371"/>
                  <a:pt x="21578" y="21213"/>
                </a:cubicBezTo>
                <a:cubicBezTo>
                  <a:pt x="21590" y="21169"/>
                  <a:pt x="21596" y="21107"/>
                  <a:pt x="21600" y="21040"/>
                </a:cubicBezTo>
                <a:lnTo>
                  <a:pt x="21600" y="560"/>
                </a:lnTo>
                <a:cubicBezTo>
                  <a:pt x="21596" y="493"/>
                  <a:pt x="21590" y="430"/>
                  <a:pt x="21578" y="385"/>
                </a:cubicBezTo>
                <a:cubicBezTo>
                  <a:pt x="21540" y="227"/>
                  <a:pt x="21457" y="103"/>
                  <a:pt x="21352" y="46"/>
                </a:cubicBezTo>
                <a:cubicBezTo>
                  <a:pt x="21279" y="0"/>
                  <a:pt x="21170" y="0"/>
                  <a:pt x="20988" y="0"/>
                </a:cubicBezTo>
                <a:lnTo>
                  <a:pt x="62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63" name="Начало контента">
            <a:extLst>
              <a:ext uri="{FF2B5EF4-FFF2-40B4-BE49-F238E27FC236}">
                <a16:creationId xmlns:a16="http://schemas.microsoft.com/office/drawing/2014/main" id="{310CC1BC-54FE-45FB-88A2-0C78BFE15446}"/>
              </a:ext>
            </a:extLst>
          </p:cNvPr>
          <p:cNvSpPr txBox="1"/>
          <p:nvPr/>
        </p:nvSpPr>
        <p:spPr>
          <a:xfrm>
            <a:off x="7330101" y="12449290"/>
            <a:ext cx="9774597" cy="968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en-US" sz="5400" dirty="0"/>
              <a:t>https://gitverse.ru/dashboard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75798868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6DD8E7A1-AF82-4D00-844B-5D8FB3AF89A3}"/>
              </a:ext>
            </a:extLst>
          </p:cNvPr>
          <p:cNvSpPr/>
          <p:nvPr/>
        </p:nvSpPr>
        <p:spPr>
          <a:xfrm>
            <a:off x="-19425" y="-25401"/>
            <a:ext cx="24403425" cy="1456615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86" name="На весь экран"/>
          <p:cNvSpPr txBox="1"/>
          <p:nvPr/>
        </p:nvSpPr>
        <p:spPr>
          <a:xfrm>
            <a:off x="1335316" y="1383755"/>
            <a:ext cx="102657" cy="1295226"/>
          </a:xfrm>
          <a:prstGeom prst="rect">
            <a:avLst/>
          </a:prstGeom>
          <a:ln w="12700">
            <a:miter lim="400000"/>
          </a:ln>
          <a:effectLst>
            <a:outerShdw blurRad="635000" dist="64064" dir="27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endParaRPr dirty="0"/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F09F3C8-8DE3-4248-99E2-F3B361B50585}"/>
              </a:ext>
            </a:extLst>
          </p:cNvPr>
          <p:cNvSpPr/>
          <p:nvPr/>
        </p:nvSpPr>
        <p:spPr>
          <a:xfrm>
            <a:off x="15813741" y="4482353"/>
            <a:ext cx="7978588" cy="571948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F43A5C33-DC8B-4CF5-A4FC-EDDC8E733450}"/>
              </a:ext>
            </a:extLst>
          </p:cNvPr>
          <p:cNvSpPr/>
          <p:nvPr/>
        </p:nvSpPr>
        <p:spPr>
          <a:xfrm>
            <a:off x="300754" y="7799294"/>
            <a:ext cx="15257929" cy="64863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4BC327-A776-477B-B9DD-8F95EA66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1" y="988732"/>
            <a:ext cx="24191722" cy="119761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1F7A42E-94E5-41AE-BDA3-BE34447C91AD}"/>
              </a:ext>
            </a:extLst>
          </p:cNvPr>
          <p:cNvSpPr/>
          <p:nvPr/>
        </p:nvSpPr>
        <p:spPr>
          <a:xfrm>
            <a:off x="15558683" y="4607859"/>
            <a:ext cx="7275917" cy="521745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22FEB1E3-D05E-424D-8FCE-687356D71116}"/>
              </a:ext>
            </a:extLst>
          </p:cNvPr>
          <p:cNvSpPr/>
          <p:nvPr/>
        </p:nvSpPr>
        <p:spPr>
          <a:xfrm>
            <a:off x="2076798" y="4443506"/>
            <a:ext cx="13428097" cy="927249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E123696A-AA9D-45D4-B80D-5F2766A2B353}"/>
              </a:ext>
            </a:extLst>
          </p:cNvPr>
          <p:cNvSpPr/>
          <p:nvPr/>
        </p:nvSpPr>
        <p:spPr>
          <a:xfrm>
            <a:off x="-44825" y="8814726"/>
            <a:ext cx="7275917" cy="521745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320580C4-6059-47D2-80AD-6B30FF33DC66}"/>
              </a:ext>
            </a:extLst>
          </p:cNvPr>
          <p:cNvSpPr/>
          <p:nvPr/>
        </p:nvSpPr>
        <p:spPr>
          <a:xfrm>
            <a:off x="-158469" y="-4149889"/>
            <a:ext cx="24865198" cy="521745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0083078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6DD8E7A1-AF82-4D00-844B-5D8FB3AF89A3}"/>
              </a:ext>
            </a:extLst>
          </p:cNvPr>
          <p:cNvSpPr/>
          <p:nvPr/>
        </p:nvSpPr>
        <p:spPr>
          <a:xfrm>
            <a:off x="-19425" y="-25401"/>
            <a:ext cx="24403425" cy="1456615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86" name="На весь экран"/>
          <p:cNvSpPr txBox="1"/>
          <p:nvPr/>
        </p:nvSpPr>
        <p:spPr>
          <a:xfrm>
            <a:off x="1335316" y="1383755"/>
            <a:ext cx="102657" cy="1295226"/>
          </a:xfrm>
          <a:prstGeom prst="rect">
            <a:avLst/>
          </a:prstGeom>
          <a:ln w="12700">
            <a:miter lim="400000"/>
          </a:ln>
          <a:effectLst>
            <a:outerShdw blurRad="635000" dist="64064" dir="27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endParaRPr dirty="0"/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F09F3C8-8DE3-4248-99E2-F3B361B50585}"/>
              </a:ext>
            </a:extLst>
          </p:cNvPr>
          <p:cNvSpPr/>
          <p:nvPr/>
        </p:nvSpPr>
        <p:spPr>
          <a:xfrm>
            <a:off x="15813741" y="4482353"/>
            <a:ext cx="7978588" cy="571948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F43A5C33-DC8B-4CF5-A4FC-EDDC8E733450}"/>
              </a:ext>
            </a:extLst>
          </p:cNvPr>
          <p:cNvSpPr/>
          <p:nvPr/>
        </p:nvSpPr>
        <p:spPr>
          <a:xfrm>
            <a:off x="300754" y="7799294"/>
            <a:ext cx="15257929" cy="64863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4BC327-A776-477B-B9DD-8F95EA663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76" y="988732"/>
            <a:ext cx="23988472" cy="119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6356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6DD8E7A1-AF82-4D00-844B-5D8FB3AF89A3}"/>
              </a:ext>
            </a:extLst>
          </p:cNvPr>
          <p:cNvSpPr/>
          <p:nvPr/>
        </p:nvSpPr>
        <p:spPr>
          <a:xfrm>
            <a:off x="-19425" y="-25401"/>
            <a:ext cx="24403425" cy="1456615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86" name="На весь экран"/>
          <p:cNvSpPr txBox="1"/>
          <p:nvPr/>
        </p:nvSpPr>
        <p:spPr>
          <a:xfrm>
            <a:off x="1335316" y="1383755"/>
            <a:ext cx="102657" cy="1295226"/>
          </a:xfrm>
          <a:prstGeom prst="rect">
            <a:avLst/>
          </a:prstGeom>
          <a:ln w="12700">
            <a:miter lim="400000"/>
          </a:ln>
          <a:effectLst>
            <a:outerShdw blurRad="635000" dist="64064" dir="27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endParaRPr dirty="0"/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F09F3C8-8DE3-4248-99E2-F3B361B50585}"/>
              </a:ext>
            </a:extLst>
          </p:cNvPr>
          <p:cNvSpPr/>
          <p:nvPr/>
        </p:nvSpPr>
        <p:spPr>
          <a:xfrm>
            <a:off x="15813741" y="4482353"/>
            <a:ext cx="7978588" cy="571948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F43A5C33-DC8B-4CF5-A4FC-EDDC8E733450}"/>
              </a:ext>
            </a:extLst>
          </p:cNvPr>
          <p:cNvSpPr/>
          <p:nvPr/>
        </p:nvSpPr>
        <p:spPr>
          <a:xfrm>
            <a:off x="300754" y="7799294"/>
            <a:ext cx="15257929" cy="64863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4BC327-A776-477B-B9DD-8F95EA663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76" y="1042329"/>
            <a:ext cx="23988472" cy="1186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2845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20718813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git </a:t>
            </a:r>
            <a:r>
              <a:rPr lang="en-US" dirty="0" err="1"/>
              <a:t>init</a:t>
            </a:r>
            <a:r>
              <a:rPr lang="en-US" dirty="0"/>
              <a:t> – </a:t>
            </a:r>
            <a:r>
              <a:rPr lang="ru-RU" dirty="0"/>
              <a:t>локальный репозиторий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74801" y="3042205"/>
            <a:ext cx="21498560" cy="5538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ru-RU" sz="5400" dirty="0"/>
              <a:t>1. 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</a:t>
            </a:r>
            <a:r>
              <a:rPr lang="en-US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init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</a:t>
            </a:r>
            <a:r>
              <a:rPr lang="ru-RU" sz="5400" dirty="0"/>
              <a:t>– создает новый репозиторий.</a:t>
            </a:r>
          </a:p>
          <a:p>
            <a:r>
              <a:rPr lang="ru-RU" sz="5400" dirty="0"/>
              <a:t>2. Команду необходимо вводить в той папке, в которой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будет организован</a:t>
            </a:r>
            <a:r>
              <a:rPr lang="ru-RU" sz="5400" dirty="0"/>
              <a:t> новый репозиторий.</a:t>
            </a:r>
          </a:p>
          <a:p>
            <a:r>
              <a:rPr lang="ru-RU" sz="5400" dirty="0"/>
              <a:t>3. Репозиториев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может быть несколько</a:t>
            </a:r>
            <a:r>
              <a:rPr lang="ru-RU" sz="5400" dirty="0"/>
              <a:t>, в отдельной папке отдельный репозиторий.</a:t>
            </a:r>
          </a:p>
          <a:p>
            <a:r>
              <a:rPr lang="ru-RU" sz="5400" dirty="0"/>
              <a:t>4. Отдельный проект –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отдельный репозиторий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65890D-116E-49C7-929D-D1FDA1DEE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00" y="7222214"/>
            <a:ext cx="13728390" cy="765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67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20915982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git remote – </a:t>
            </a:r>
            <a:r>
              <a:rPr lang="ru-RU" dirty="0"/>
              <a:t>удаленный </a:t>
            </a:r>
            <a:r>
              <a:rPr lang="ru-RU" dirty="0" err="1"/>
              <a:t>репо-рий</a:t>
            </a:r>
            <a:endParaRPr lang="ru-RU" dirty="0"/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74801" y="3042205"/>
            <a:ext cx="21498560" cy="5538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ru-RU" sz="5400" dirty="0"/>
              <a:t>1. 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remote add &lt;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имя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&lt;</a:t>
            </a:r>
            <a:r>
              <a:rPr lang="en-US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url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 </a:t>
            </a:r>
            <a:r>
              <a:rPr lang="en-US" sz="5400" dirty="0"/>
              <a:t>- </a:t>
            </a:r>
            <a:r>
              <a:rPr lang="ru-RU" sz="5400" dirty="0"/>
              <a:t>для текущего локального репозитория добавить удаленный репозиторий.</a:t>
            </a:r>
          </a:p>
          <a:p>
            <a:r>
              <a:rPr lang="ru-RU" sz="5400" dirty="0"/>
              <a:t>Пример</a:t>
            </a:r>
            <a:r>
              <a:rPr lang="en-US" sz="5400" dirty="0"/>
              <a:t>: </a:t>
            </a:r>
            <a:r>
              <a:rPr lang="ru-RU" sz="5400" dirty="0"/>
              <a:t>«</a:t>
            </a:r>
            <a:r>
              <a:rPr lang="en-US" sz="5400" dirty="0"/>
              <a:t>git remote add origin </a:t>
            </a:r>
            <a:r>
              <a:rPr lang="en-US" sz="5400" dirty="0" err="1"/>
              <a:t>ssh</a:t>
            </a:r>
            <a:r>
              <a:rPr lang="en-US" sz="5400" dirty="0"/>
              <a:t>://…</a:t>
            </a:r>
            <a:r>
              <a:rPr lang="ru-RU" sz="5400" dirty="0"/>
              <a:t>»</a:t>
            </a:r>
          </a:p>
          <a:p>
            <a:r>
              <a:rPr lang="ru-RU" sz="5400" dirty="0"/>
              <a:t>2. 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remote remove &lt;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имя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</a:t>
            </a:r>
            <a:r>
              <a:rPr lang="ru-RU" sz="5400" dirty="0"/>
              <a:t>- удалить связь с удаленным репозиторием. Пример</a:t>
            </a:r>
            <a:r>
              <a:rPr lang="en-US" sz="5400" dirty="0"/>
              <a:t>: </a:t>
            </a:r>
            <a:r>
              <a:rPr lang="ru-RU" sz="5400" dirty="0"/>
              <a:t>«</a:t>
            </a:r>
            <a:r>
              <a:rPr lang="en-US" sz="5400" dirty="0"/>
              <a:t>git remote remove origin</a:t>
            </a:r>
            <a:r>
              <a:rPr lang="ru-RU" sz="5400" dirty="0"/>
              <a:t>»</a:t>
            </a:r>
            <a:endParaRPr lang="en-US" sz="5400" dirty="0"/>
          </a:p>
          <a:p>
            <a:endParaRPr lang="en-US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F1DC9A-A148-4B73-8295-DBB1C7CD4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48" y="6580615"/>
            <a:ext cx="15568252" cy="774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0042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20915982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git remote – </a:t>
            </a:r>
            <a:r>
              <a:rPr lang="ru-RU" dirty="0"/>
              <a:t>удаленный </a:t>
            </a:r>
            <a:r>
              <a:rPr lang="ru-RU" dirty="0" err="1"/>
              <a:t>репо-рий</a:t>
            </a:r>
            <a:endParaRPr lang="ru-RU" dirty="0"/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74801" y="3042205"/>
            <a:ext cx="21498560" cy="995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ru-RU" sz="5400" dirty="0"/>
              <a:t>Чаще всего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настраивается один раз под проект</a:t>
            </a:r>
            <a:r>
              <a:rPr lang="ru-RU" sz="5400" dirty="0"/>
              <a:t>.</a:t>
            </a:r>
            <a:endParaRPr lang="en-US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1972E3-6CD1-4A91-8C0C-E613B6CF7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24" y="3972966"/>
            <a:ext cx="23382151" cy="938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2711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16999847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Как </a:t>
            </a:r>
            <a:r>
              <a:rPr lang="en-US" dirty="0"/>
              <a:t>git </a:t>
            </a:r>
            <a:r>
              <a:rPr lang="ru-RU" dirty="0"/>
              <a:t>отслеживает файлы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488C17-E065-4255-B303-31F974D3F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254" y="2883137"/>
            <a:ext cx="15057616" cy="10142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1" y="0"/>
                </a:moveTo>
                <a:cubicBezTo>
                  <a:pt x="439" y="0"/>
                  <a:pt x="329" y="0"/>
                  <a:pt x="256" y="46"/>
                </a:cubicBezTo>
                <a:cubicBezTo>
                  <a:pt x="151" y="103"/>
                  <a:pt x="69" y="227"/>
                  <a:pt x="30" y="385"/>
                </a:cubicBezTo>
                <a:cubicBezTo>
                  <a:pt x="0" y="495"/>
                  <a:pt x="0" y="660"/>
                  <a:pt x="0" y="934"/>
                </a:cubicBezTo>
                <a:lnTo>
                  <a:pt x="0" y="20666"/>
                </a:lnTo>
                <a:cubicBezTo>
                  <a:pt x="0" y="20940"/>
                  <a:pt x="0" y="21104"/>
                  <a:pt x="30" y="21213"/>
                </a:cubicBezTo>
                <a:cubicBezTo>
                  <a:pt x="69" y="21371"/>
                  <a:pt x="151" y="21497"/>
                  <a:pt x="256" y="21554"/>
                </a:cubicBezTo>
                <a:cubicBezTo>
                  <a:pt x="329" y="21600"/>
                  <a:pt x="439" y="21600"/>
                  <a:pt x="621" y="21600"/>
                </a:cubicBezTo>
                <a:lnTo>
                  <a:pt x="20988" y="21600"/>
                </a:lnTo>
                <a:cubicBezTo>
                  <a:pt x="21170" y="21600"/>
                  <a:pt x="21279" y="21600"/>
                  <a:pt x="21352" y="21554"/>
                </a:cubicBezTo>
                <a:cubicBezTo>
                  <a:pt x="21457" y="21497"/>
                  <a:pt x="21540" y="21371"/>
                  <a:pt x="21578" y="21213"/>
                </a:cubicBezTo>
                <a:cubicBezTo>
                  <a:pt x="21590" y="21169"/>
                  <a:pt x="21596" y="21107"/>
                  <a:pt x="21600" y="21040"/>
                </a:cubicBezTo>
                <a:lnTo>
                  <a:pt x="21600" y="560"/>
                </a:lnTo>
                <a:cubicBezTo>
                  <a:pt x="21596" y="493"/>
                  <a:pt x="21590" y="430"/>
                  <a:pt x="21578" y="385"/>
                </a:cubicBezTo>
                <a:cubicBezTo>
                  <a:pt x="21540" y="227"/>
                  <a:pt x="21457" y="103"/>
                  <a:pt x="21352" y="46"/>
                </a:cubicBezTo>
                <a:cubicBezTo>
                  <a:pt x="21279" y="0"/>
                  <a:pt x="21170" y="0"/>
                  <a:pt x="20988" y="0"/>
                </a:cubicBezTo>
                <a:lnTo>
                  <a:pt x="621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846497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9529853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Назначения </a:t>
            </a:r>
            <a:r>
              <a:rPr lang="en-US" dirty="0"/>
              <a:t>git</a:t>
            </a:r>
            <a:endParaRPr lang="ru-RU" dirty="0"/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49400" y="2844981"/>
            <a:ext cx="21498560" cy="1882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pPr marL="914400" indent="-914400">
              <a:buAutoNum type="arabicPeriod"/>
            </a:pPr>
            <a:r>
              <a:rPr lang="ru-RU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Версионирование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</a:t>
            </a:r>
            <a:r>
              <a:rPr lang="ru-RU" sz="5400" dirty="0"/>
              <a:t>– сохранение промежуточных состояний файловой системы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2368395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16999847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Как </a:t>
            </a:r>
            <a:r>
              <a:rPr lang="en-US" dirty="0"/>
              <a:t>git </a:t>
            </a:r>
            <a:r>
              <a:rPr lang="ru-RU" dirty="0"/>
              <a:t>отслеживает файлы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74801" y="3042205"/>
            <a:ext cx="21498560" cy="4624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pPr marL="914400" indent="-914400">
              <a:buAutoNum type="arabicPeriod"/>
            </a:pP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status </a:t>
            </a:r>
            <a:r>
              <a:rPr lang="ru-RU" sz="5400" dirty="0"/>
              <a:t>–показывает отслеживаемые и не отслеживаемые файлы в репозитории.</a:t>
            </a:r>
            <a:endParaRPr lang="en-US" sz="5400" dirty="0"/>
          </a:p>
          <a:p>
            <a:pPr marL="914400" indent="-914400">
              <a:buAutoNum type="arabicPeriod"/>
            </a:pP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add &lt;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файл или директория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</a:t>
            </a:r>
            <a:r>
              <a:rPr lang="ru-RU" sz="5400" dirty="0"/>
              <a:t>- добавить файл / директорию в список отслеживаемых.</a:t>
            </a:r>
            <a:r>
              <a:rPr lang="en-US" sz="5400" dirty="0"/>
              <a:t> </a:t>
            </a:r>
            <a:r>
              <a:rPr lang="ru-RU" sz="5400" dirty="0"/>
              <a:t>Пример</a:t>
            </a:r>
            <a:r>
              <a:rPr lang="en-US" sz="5400" dirty="0"/>
              <a:t>: </a:t>
            </a:r>
            <a:r>
              <a:rPr lang="ru-RU" sz="5400" dirty="0"/>
              <a:t>«</a:t>
            </a:r>
            <a:r>
              <a:rPr lang="en-US" sz="5400" dirty="0"/>
              <a:t>git add file.txt</a:t>
            </a:r>
            <a:r>
              <a:rPr lang="ru-RU" sz="5400" dirty="0"/>
              <a:t>»</a:t>
            </a:r>
            <a:r>
              <a:rPr lang="en-US" sz="5400" dirty="0"/>
              <a:t>, </a:t>
            </a:r>
            <a:r>
              <a:rPr lang="ru-RU" sz="5400" dirty="0"/>
              <a:t>«</a:t>
            </a:r>
            <a:r>
              <a:rPr lang="en-US" sz="5400" dirty="0"/>
              <a:t>git add . </a:t>
            </a:r>
            <a:r>
              <a:rPr lang="ru-RU" sz="5400" dirty="0"/>
              <a:t>»</a:t>
            </a:r>
            <a:endParaRPr lang="en-US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A8662-F060-4DE2-A998-36F0310BA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6533551"/>
            <a:ext cx="13545671" cy="79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8936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20497599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Фиксация и отправка изменений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74801" y="3042205"/>
            <a:ext cx="21498560" cy="4624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3. git commit –m “&lt;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название </a:t>
            </a:r>
            <a:r>
              <a:rPr lang="ru-RU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коммита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&gt;” </a:t>
            </a:r>
            <a:r>
              <a:rPr lang="ru-RU" sz="5400" dirty="0"/>
              <a:t>– зафиксировать изменения. Пример: «</a:t>
            </a:r>
            <a:r>
              <a:rPr lang="en-US" sz="5400" dirty="0"/>
              <a:t>git commit –m “my first commit”</a:t>
            </a:r>
            <a:r>
              <a:rPr lang="ru-RU" sz="5400" dirty="0"/>
              <a:t>»</a:t>
            </a:r>
            <a:endParaRPr lang="ru-RU" sz="5400" dirty="0">
              <a:gradFill flip="none" rotWithShape="1">
                <a:gsLst>
                  <a:gs pos="0">
                    <a:srgbClr val="34E234"/>
                  </a:gs>
                  <a:gs pos="50594">
                    <a:srgbClr val="22E5A0"/>
                  </a:gs>
                  <a:gs pos="100000">
                    <a:srgbClr val="5AB0FF"/>
                  </a:gs>
                </a:gsLst>
                <a:lin ang="0" scaled="0"/>
              </a:gradFill>
              <a:latin typeface="SB Sans Display Semibold"/>
              <a:cs typeface="SB Sans Display Semibold"/>
            </a:endParaRPr>
          </a:p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4. git push &lt;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название удаленного репозитория&gt; &lt;ветка&gt; </a:t>
            </a:r>
            <a:r>
              <a:rPr lang="en-US" sz="5400" dirty="0"/>
              <a:t>- </a:t>
            </a:r>
            <a:r>
              <a:rPr lang="ru-RU" sz="5400" dirty="0"/>
              <a:t>отправить </a:t>
            </a:r>
            <a:r>
              <a:rPr lang="ru-RU" sz="5400" dirty="0" err="1"/>
              <a:t>коммит</a:t>
            </a:r>
            <a:r>
              <a:rPr lang="ru-RU" sz="5400" dirty="0"/>
              <a:t> из локального репозитория в удаленный. Пример: «</a:t>
            </a:r>
            <a:r>
              <a:rPr lang="en-US" sz="5400" dirty="0"/>
              <a:t>git push origin master</a:t>
            </a:r>
            <a:r>
              <a:rPr lang="ru-RU" sz="5400" dirty="0"/>
              <a:t>»</a:t>
            </a:r>
            <a:endParaRPr lang="en-US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829560-ED0A-44E1-B47E-2B9F90223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00" y="6659692"/>
            <a:ext cx="13916253" cy="769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0157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20497599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Фиксация и отправка изменений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488C17-E065-4255-B303-31F974D3F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72" y="3528012"/>
            <a:ext cx="21132055" cy="847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1" y="0"/>
                </a:moveTo>
                <a:cubicBezTo>
                  <a:pt x="439" y="0"/>
                  <a:pt x="329" y="0"/>
                  <a:pt x="256" y="46"/>
                </a:cubicBezTo>
                <a:cubicBezTo>
                  <a:pt x="151" y="103"/>
                  <a:pt x="69" y="227"/>
                  <a:pt x="30" y="385"/>
                </a:cubicBezTo>
                <a:cubicBezTo>
                  <a:pt x="0" y="495"/>
                  <a:pt x="0" y="660"/>
                  <a:pt x="0" y="934"/>
                </a:cubicBezTo>
                <a:lnTo>
                  <a:pt x="0" y="20666"/>
                </a:lnTo>
                <a:cubicBezTo>
                  <a:pt x="0" y="20940"/>
                  <a:pt x="0" y="21104"/>
                  <a:pt x="30" y="21213"/>
                </a:cubicBezTo>
                <a:cubicBezTo>
                  <a:pt x="69" y="21371"/>
                  <a:pt x="151" y="21497"/>
                  <a:pt x="256" y="21554"/>
                </a:cubicBezTo>
                <a:cubicBezTo>
                  <a:pt x="329" y="21600"/>
                  <a:pt x="439" y="21600"/>
                  <a:pt x="621" y="21600"/>
                </a:cubicBezTo>
                <a:lnTo>
                  <a:pt x="20988" y="21600"/>
                </a:lnTo>
                <a:cubicBezTo>
                  <a:pt x="21170" y="21600"/>
                  <a:pt x="21279" y="21600"/>
                  <a:pt x="21352" y="21554"/>
                </a:cubicBezTo>
                <a:cubicBezTo>
                  <a:pt x="21457" y="21497"/>
                  <a:pt x="21540" y="21371"/>
                  <a:pt x="21578" y="21213"/>
                </a:cubicBezTo>
                <a:cubicBezTo>
                  <a:pt x="21590" y="21169"/>
                  <a:pt x="21596" y="21107"/>
                  <a:pt x="21600" y="21040"/>
                </a:cubicBezTo>
                <a:lnTo>
                  <a:pt x="21600" y="560"/>
                </a:lnTo>
                <a:cubicBezTo>
                  <a:pt x="21596" y="493"/>
                  <a:pt x="21590" y="430"/>
                  <a:pt x="21578" y="385"/>
                </a:cubicBezTo>
                <a:cubicBezTo>
                  <a:pt x="21540" y="227"/>
                  <a:pt x="21457" y="103"/>
                  <a:pt x="21352" y="46"/>
                </a:cubicBezTo>
                <a:cubicBezTo>
                  <a:pt x="21279" y="0"/>
                  <a:pt x="21170" y="0"/>
                  <a:pt x="20988" y="0"/>
                </a:cubicBezTo>
                <a:lnTo>
                  <a:pt x="62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F600C2D-5E48-4815-B5A6-2D9FA44275CE}"/>
              </a:ext>
            </a:extLst>
          </p:cNvPr>
          <p:cNvSpPr/>
          <p:nvPr/>
        </p:nvSpPr>
        <p:spPr>
          <a:xfrm>
            <a:off x="3316941" y="4231341"/>
            <a:ext cx="13142259" cy="351416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7D924B8A-6F1C-4B30-BD00-A60BBFBD2013}"/>
              </a:ext>
            </a:extLst>
          </p:cNvPr>
          <p:cNvSpPr/>
          <p:nvPr/>
        </p:nvSpPr>
        <p:spPr>
          <a:xfrm>
            <a:off x="4982510" y="5441577"/>
            <a:ext cx="13142259" cy="351416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FE2A5CFE-FBBE-46F6-99E2-D0706296AE0F}"/>
              </a:ext>
            </a:extLst>
          </p:cNvPr>
          <p:cNvSpPr/>
          <p:nvPr/>
        </p:nvSpPr>
        <p:spPr>
          <a:xfrm>
            <a:off x="7119470" y="7556127"/>
            <a:ext cx="13142259" cy="351416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4D76690C-D13A-4010-AEC3-3BA2922EAB7F}"/>
              </a:ext>
            </a:extLst>
          </p:cNvPr>
          <p:cNvSpPr/>
          <p:nvPr/>
        </p:nvSpPr>
        <p:spPr>
          <a:xfrm>
            <a:off x="9430870" y="8092575"/>
            <a:ext cx="13142259" cy="351416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AC983B37-D86E-4715-AED9-EFDC1EB5A321}"/>
              </a:ext>
            </a:extLst>
          </p:cNvPr>
          <p:cNvSpPr/>
          <p:nvPr/>
        </p:nvSpPr>
        <p:spPr>
          <a:xfrm>
            <a:off x="9256430" y="4150099"/>
            <a:ext cx="13142259" cy="351416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0987168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20497599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Фиксация и отправка изменений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488C17-E065-4255-B303-31F974D3F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72" y="3528012"/>
            <a:ext cx="21132055" cy="847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1" y="0"/>
                </a:moveTo>
                <a:cubicBezTo>
                  <a:pt x="439" y="0"/>
                  <a:pt x="329" y="0"/>
                  <a:pt x="256" y="46"/>
                </a:cubicBezTo>
                <a:cubicBezTo>
                  <a:pt x="151" y="103"/>
                  <a:pt x="69" y="227"/>
                  <a:pt x="30" y="385"/>
                </a:cubicBezTo>
                <a:cubicBezTo>
                  <a:pt x="0" y="495"/>
                  <a:pt x="0" y="660"/>
                  <a:pt x="0" y="934"/>
                </a:cubicBezTo>
                <a:lnTo>
                  <a:pt x="0" y="20666"/>
                </a:lnTo>
                <a:cubicBezTo>
                  <a:pt x="0" y="20940"/>
                  <a:pt x="0" y="21104"/>
                  <a:pt x="30" y="21213"/>
                </a:cubicBezTo>
                <a:cubicBezTo>
                  <a:pt x="69" y="21371"/>
                  <a:pt x="151" y="21497"/>
                  <a:pt x="256" y="21554"/>
                </a:cubicBezTo>
                <a:cubicBezTo>
                  <a:pt x="329" y="21600"/>
                  <a:pt x="439" y="21600"/>
                  <a:pt x="621" y="21600"/>
                </a:cubicBezTo>
                <a:lnTo>
                  <a:pt x="20988" y="21600"/>
                </a:lnTo>
                <a:cubicBezTo>
                  <a:pt x="21170" y="21600"/>
                  <a:pt x="21279" y="21600"/>
                  <a:pt x="21352" y="21554"/>
                </a:cubicBezTo>
                <a:cubicBezTo>
                  <a:pt x="21457" y="21497"/>
                  <a:pt x="21540" y="21371"/>
                  <a:pt x="21578" y="21213"/>
                </a:cubicBezTo>
                <a:cubicBezTo>
                  <a:pt x="21590" y="21169"/>
                  <a:pt x="21596" y="21107"/>
                  <a:pt x="21600" y="21040"/>
                </a:cubicBezTo>
                <a:lnTo>
                  <a:pt x="21600" y="560"/>
                </a:lnTo>
                <a:cubicBezTo>
                  <a:pt x="21596" y="493"/>
                  <a:pt x="21590" y="430"/>
                  <a:pt x="21578" y="385"/>
                </a:cubicBezTo>
                <a:cubicBezTo>
                  <a:pt x="21540" y="227"/>
                  <a:pt x="21457" y="103"/>
                  <a:pt x="21352" y="46"/>
                </a:cubicBezTo>
                <a:cubicBezTo>
                  <a:pt x="21279" y="0"/>
                  <a:pt x="21170" y="0"/>
                  <a:pt x="20988" y="0"/>
                </a:cubicBezTo>
                <a:lnTo>
                  <a:pt x="62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71EFACE1-244D-42BC-8ED7-943977168B84}"/>
              </a:ext>
            </a:extLst>
          </p:cNvPr>
          <p:cNvSpPr/>
          <p:nvPr/>
        </p:nvSpPr>
        <p:spPr>
          <a:xfrm>
            <a:off x="3073400" y="4177553"/>
            <a:ext cx="18237200" cy="374163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A15759A9-AF34-47F2-8E9E-F6029E8B7C7D}"/>
              </a:ext>
            </a:extLst>
          </p:cNvPr>
          <p:cNvSpPr/>
          <p:nvPr/>
        </p:nvSpPr>
        <p:spPr>
          <a:xfrm>
            <a:off x="9816356" y="5727887"/>
            <a:ext cx="12702986" cy="351416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00B8135E-7466-4EFE-A5E2-8CC1B013E36D}"/>
              </a:ext>
            </a:extLst>
          </p:cNvPr>
          <p:cNvSpPr/>
          <p:nvPr/>
        </p:nvSpPr>
        <p:spPr>
          <a:xfrm>
            <a:off x="12084424" y="9090213"/>
            <a:ext cx="10434918" cy="225293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3755610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20497599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Фиксация и отправка изменений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488C17-E065-4255-B303-31F974D3F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72" y="3528012"/>
            <a:ext cx="21132055" cy="847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1" y="0"/>
                </a:moveTo>
                <a:cubicBezTo>
                  <a:pt x="439" y="0"/>
                  <a:pt x="329" y="0"/>
                  <a:pt x="256" y="46"/>
                </a:cubicBezTo>
                <a:cubicBezTo>
                  <a:pt x="151" y="103"/>
                  <a:pt x="69" y="227"/>
                  <a:pt x="30" y="385"/>
                </a:cubicBezTo>
                <a:cubicBezTo>
                  <a:pt x="0" y="495"/>
                  <a:pt x="0" y="660"/>
                  <a:pt x="0" y="934"/>
                </a:cubicBezTo>
                <a:lnTo>
                  <a:pt x="0" y="20666"/>
                </a:lnTo>
                <a:cubicBezTo>
                  <a:pt x="0" y="20940"/>
                  <a:pt x="0" y="21104"/>
                  <a:pt x="30" y="21213"/>
                </a:cubicBezTo>
                <a:cubicBezTo>
                  <a:pt x="69" y="21371"/>
                  <a:pt x="151" y="21497"/>
                  <a:pt x="256" y="21554"/>
                </a:cubicBezTo>
                <a:cubicBezTo>
                  <a:pt x="329" y="21600"/>
                  <a:pt x="439" y="21600"/>
                  <a:pt x="621" y="21600"/>
                </a:cubicBezTo>
                <a:lnTo>
                  <a:pt x="20988" y="21600"/>
                </a:lnTo>
                <a:cubicBezTo>
                  <a:pt x="21170" y="21600"/>
                  <a:pt x="21279" y="21600"/>
                  <a:pt x="21352" y="21554"/>
                </a:cubicBezTo>
                <a:cubicBezTo>
                  <a:pt x="21457" y="21497"/>
                  <a:pt x="21540" y="21371"/>
                  <a:pt x="21578" y="21213"/>
                </a:cubicBezTo>
                <a:cubicBezTo>
                  <a:pt x="21590" y="21169"/>
                  <a:pt x="21596" y="21107"/>
                  <a:pt x="21600" y="21040"/>
                </a:cubicBezTo>
                <a:lnTo>
                  <a:pt x="21600" y="560"/>
                </a:lnTo>
                <a:cubicBezTo>
                  <a:pt x="21596" y="493"/>
                  <a:pt x="21590" y="430"/>
                  <a:pt x="21578" y="385"/>
                </a:cubicBezTo>
                <a:cubicBezTo>
                  <a:pt x="21540" y="227"/>
                  <a:pt x="21457" y="103"/>
                  <a:pt x="21352" y="46"/>
                </a:cubicBezTo>
                <a:cubicBezTo>
                  <a:pt x="21279" y="0"/>
                  <a:pt x="21170" y="0"/>
                  <a:pt x="20988" y="0"/>
                </a:cubicBezTo>
                <a:lnTo>
                  <a:pt x="62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E4A14DC5-F674-4EF3-AA97-8A7715764C95}"/>
              </a:ext>
            </a:extLst>
          </p:cNvPr>
          <p:cNvSpPr/>
          <p:nvPr/>
        </p:nvSpPr>
        <p:spPr>
          <a:xfrm>
            <a:off x="14685683" y="6007673"/>
            <a:ext cx="6471023" cy="351416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1D1D3C08-E81C-4984-9BC4-1BF1E830F607}"/>
              </a:ext>
            </a:extLst>
          </p:cNvPr>
          <p:cNvSpPr/>
          <p:nvPr/>
        </p:nvSpPr>
        <p:spPr>
          <a:xfrm>
            <a:off x="14881412" y="4150099"/>
            <a:ext cx="7517277" cy="351416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316FA03-AB22-4017-803A-F0E66419DB56}"/>
              </a:ext>
            </a:extLst>
          </p:cNvPr>
          <p:cNvSpPr/>
          <p:nvPr/>
        </p:nvSpPr>
        <p:spPr>
          <a:xfrm>
            <a:off x="16530918" y="8386842"/>
            <a:ext cx="5946773" cy="351416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48D8F6A6-0769-4A83-849F-45448B75060F}"/>
              </a:ext>
            </a:extLst>
          </p:cNvPr>
          <p:cNvSpPr/>
          <p:nvPr/>
        </p:nvSpPr>
        <p:spPr>
          <a:xfrm>
            <a:off x="3073400" y="4250590"/>
            <a:ext cx="13009282" cy="351416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5888164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20497599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Фиксация и отправка изменений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488C17-E065-4255-B303-31F974D3F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72" y="3528012"/>
            <a:ext cx="21132055" cy="847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1" y="0"/>
                </a:moveTo>
                <a:cubicBezTo>
                  <a:pt x="439" y="0"/>
                  <a:pt x="329" y="0"/>
                  <a:pt x="256" y="46"/>
                </a:cubicBezTo>
                <a:cubicBezTo>
                  <a:pt x="151" y="103"/>
                  <a:pt x="69" y="227"/>
                  <a:pt x="30" y="385"/>
                </a:cubicBezTo>
                <a:cubicBezTo>
                  <a:pt x="0" y="495"/>
                  <a:pt x="0" y="660"/>
                  <a:pt x="0" y="934"/>
                </a:cubicBezTo>
                <a:lnTo>
                  <a:pt x="0" y="20666"/>
                </a:lnTo>
                <a:cubicBezTo>
                  <a:pt x="0" y="20940"/>
                  <a:pt x="0" y="21104"/>
                  <a:pt x="30" y="21213"/>
                </a:cubicBezTo>
                <a:cubicBezTo>
                  <a:pt x="69" y="21371"/>
                  <a:pt x="151" y="21497"/>
                  <a:pt x="256" y="21554"/>
                </a:cubicBezTo>
                <a:cubicBezTo>
                  <a:pt x="329" y="21600"/>
                  <a:pt x="439" y="21600"/>
                  <a:pt x="621" y="21600"/>
                </a:cubicBezTo>
                <a:lnTo>
                  <a:pt x="20988" y="21600"/>
                </a:lnTo>
                <a:cubicBezTo>
                  <a:pt x="21170" y="21600"/>
                  <a:pt x="21279" y="21600"/>
                  <a:pt x="21352" y="21554"/>
                </a:cubicBezTo>
                <a:cubicBezTo>
                  <a:pt x="21457" y="21497"/>
                  <a:pt x="21540" y="21371"/>
                  <a:pt x="21578" y="21213"/>
                </a:cubicBezTo>
                <a:cubicBezTo>
                  <a:pt x="21590" y="21169"/>
                  <a:pt x="21596" y="21107"/>
                  <a:pt x="21600" y="21040"/>
                </a:cubicBezTo>
                <a:lnTo>
                  <a:pt x="21600" y="560"/>
                </a:lnTo>
                <a:cubicBezTo>
                  <a:pt x="21596" y="493"/>
                  <a:pt x="21590" y="430"/>
                  <a:pt x="21578" y="385"/>
                </a:cubicBezTo>
                <a:cubicBezTo>
                  <a:pt x="21540" y="227"/>
                  <a:pt x="21457" y="103"/>
                  <a:pt x="21352" y="46"/>
                </a:cubicBezTo>
                <a:cubicBezTo>
                  <a:pt x="21279" y="0"/>
                  <a:pt x="21170" y="0"/>
                  <a:pt x="20988" y="0"/>
                </a:cubicBezTo>
                <a:lnTo>
                  <a:pt x="62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E4A14DC5-F674-4EF3-AA97-8A7715764C95}"/>
              </a:ext>
            </a:extLst>
          </p:cNvPr>
          <p:cNvSpPr/>
          <p:nvPr/>
        </p:nvSpPr>
        <p:spPr>
          <a:xfrm>
            <a:off x="14685683" y="6007673"/>
            <a:ext cx="6471023" cy="351416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1D1D3C08-E81C-4984-9BC4-1BF1E830F607}"/>
              </a:ext>
            </a:extLst>
          </p:cNvPr>
          <p:cNvSpPr/>
          <p:nvPr/>
        </p:nvSpPr>
        <p:spPr>
          <a:xfrm>
            <a:off x="14881412" y="4150099"/>
            <a:ext cx="7517277" cy="351416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316FA03-AB22-4017-803A-F0E66419DB56}"/>
              </a:ext>
            </a:extLst>
          </p:cNvPr>
          <p:cNvSpPr/>
          <p:nvPr/>
        </p:nvSpPr>
        <p:spPr>
          <a:xfrm>
            <a:off x="16530918" y="8386842"/>
            <a:ext cx="5946773" cy="351416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0718855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20497599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Фиксация и отправка изменений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488C17-E065-4255-B303-31F974D3F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72" y="3528012"/>
            <a:ext cx="21132055" cy="847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1" y="0"/>
                </a:moveTo>
                <a:cubicBezTo>
                  <a:pt x="439" y="0"/>
                  <a:pt x="329" y="0"/>
                  <a:pt x="256" y="46"/>
                </a:cubicBezTo>
                <a:cubicBezTo>
                  <a:pt x="151" y="103"/>
                  <a:pt x="69" y="227"/>
                  <a:pt x="30" y="385"/>
                </a:cubicBezTo>
                <a:cubicBezTo>
                  <a:pt x="0" y="495"/>
                  <a:pt x="0" y="660"/>
                  <a:pt x="0" y="934"/>
                </a:cubicBezTo>
                <a:lnTo>
                  <a:pt x="0" y="20666"/>
                </a:lnTo>
                <a:cubicBezTo>
                  <a:pt x="0" y="20940"/>
                  <a:pt x="0" y="21104"/>
                  <a:pt x="30" y="21213"/>
                </a:cubicBezTo>
                <a:cubicBezTo>
                  <a:pt x="69" y="21371"/>
                  <a:pt x="151" y="21497"/>
                  <a:pt x="256" y="21554"/>
                </a:cubicBezTo>
                <a:cubicBezTo>
                  <a:pt x="329" y="21600"/>
                  <a:pt x="439" y="21600"/>
                  <a:pt x="621" y="21600"/>
                </a:cubicBezTo>
                <a:lnTo>
                  <a:pt x="20988" y="21600"/>
                </a:lnTo>
                <a:cubicBezTo>
                  <a:pt x="21170" y="21600"/>
                  <a:pt x="21279" y="21600"/>
                  <a:pt x="21352" y="21554"/>
                </a:cubicBezTo>
                <a:cubicBezTo>
                  <a:pt x="21457" y="21497"/>
                  <a:pt x="21540" y="21371"/>
                  <a:pt x="21578" y="21213"/>
                </a:cubicBezTo>
                <a:cubicBezTo>
                  <a:pt x="21590" y="21169"/>
                  <a:pt x="21596" y="21107"/>
                  <a:pt x="21600" y="21040"/>
                </a:cubicBezTo>
                <a:lnTo>
                  <a:pt x="21600" y="560"/>
                </a:lnTo>
                <a:cubicBezTo>
                  <a:pt x="21596" y="493"/>
                  <a:pt x="21590" y="430"/>
                  <a:pt x="21578" y="385"/>
                </a:cubicBezTo>
                <a:cubicBezTo>
                  <a:pt x="21540" y="227"/>
                  <a:pt x="21457" y="103"/>
                  <a:pt x="21352" y="46"/>
                </a:cubicBezTo>
                <a:cubicBezTo>
                  <a:pt x="21279" y="0"/>
                  <a:pt x="21170" y="0"/>
                  <a:pt x="20988" y="0"/>
                </a:cubicBezTo>
                <a:lnTo>
                  <a:pt x="621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51847585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5346015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git clone</a:t>
            </a:r>
            <a:endParaRPr lang="ru-RU" dirty="0"/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49400" y="2844981"/>
            <a:ext cx="21498560" cy="3710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clone &lt;</a:t>
            </a:r>
            <a:r>
              <a:rPr lang="en-US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url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</a:t>
            </a:r>
            <a:r>
              <a:rPr lang="ru-RU" sz="5400" dirty="0"/>
              <a:t>- скачать удаленный репозиторий и на его основе создать локальный</a:t>
            </a:r>
          </a:p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clone &lt;</a:t>
            </a:r>
            <a:r>
              <a:rPr lang="en-US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url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 &lt;</a:t>
            </a:r>
            <a:r>
              <a:rPr lang="ru-RU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новое_название_папки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</a:t>
            </a:r>
            <a:r>
              <a:rPr lang="en-US" sz="5400" dirty="0"/>
              <a:t> - </a:t>
            </a:r>
            <a:r>
              <a:rPr lang="ru-RU" sz="5400" dirty="0"/>
              <a:t>при скачивании задать название папки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6D4382-4476-4911-9D20-CCF6EECF2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447" y="5763048"/>
            <a:ext cx="14908306" cy="81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2035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7569380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git checkout</a:t>
            </a:r>
            <a:endParaRPr lang="ru-RU" dirty="0"/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49400" y="2844981"/>
            <a:ext cx="21498560" cy="4624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checkout &lt;hash_</a:t>
            </a:r>
            <a:r>
              <a:rPr lang="ru-RU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коммита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</a:t>
            </a:r>
            <a:r>
              <a:rPr lang="ru-RU" sz="5400" dirty="0"/>
              <a:t>- позволяет откатиться к любому состоянию (</a:t>
            </a:r>
            <a:r>
              <a:rPr lang="ru-RU" sz="5400" dirty="0" err="1"/>
              <a:t>коммиту</a:t>
            </a:r>
            <a:r>
              <a:rPr lang="ru-RU" sz="5400" dirty="0"/>
              <a:t>), например, чтобы исправить ошибку. Основное преимущество –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быстрый откат множества файлов вне зависимости от даты внесения изменений </a:t>
            </a:r>
            <a:r>
              <a:rPr lang="ru-RU" sz="5400" dirty="0"/>
              <a:t>(например, откатить 50 файлов через неделю).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22089A-9857-4629-9127-B04D4877C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018" y="6482009"/>
            <a:ext cx="14763163" cy="766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4171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4435510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git pull</a:t>
            </a:r>
            <a:endParaRPr lang="ru-RU" dirty="0"/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49400" y="2844981"/>
            <a:ext cx="21498560" cy="5538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pull &lt;</a:t>
            </a:r>
            <a:r>
              <a:rPr lang="ru-RU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имя_удаленного_репозитория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&lt;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ветка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</a:t>
            </a:r>
            <a:r>
              <a:rPr lang="ru-RU" sz="5400" dirty="0"/>
              <a:t>- добавляет из удаленного репозитория в локальный отсутствующие </a:t>
            </a:r>
            <a:r>
              <a:rPr lang="ru-RU" sz="5400" dirty="0" err="1"/>
              <a:t>коммиты</a:t>
            </a:r>
            <a:r>
              <a:rPr lang="ru-RU" sz="5400" dirty="0"/>
              <a:t>. Применяется, чтобы обновить </a:t>
            </a:r>
            <a:r>
              <a:rPr lang="ru-RU" sz="5400" dirty="0" err="1"/>
              <a:t>коммиты</a:t>
            </a:r>
            <a:r>
              <a:rPr lang="ru-RU" sz="5400" dirty="0"/>
              <a:t> в локальном репозитории </a:t>
            </a:r>
            <a:r>
              <a:rPr lang="ru-RU" sz="5400" dirty="0" err="1"/>
              <a:t>коммитами</a:t>
            </a:r>
            <a:r>
              <a:rPr lang="ru-RU" sz="5400" dirty="0"/>
              <a:t> из удаленного, когда их добавят другие разработчики.</a:t>
            </a:r>
          </a:p>
          <a:p>
            <a:r>
              <a:rPr lang="ru-RU" sz="5400" dirty="0"/>
              <a:t>Пример</a:t>
            </a:r>
            <a:r>
              <a:rPr lang="en-US" sz="5400" dirty="0"/>
              <a:t>: </a:t>
            </a:r>
            <a:r>
              <a:rPr lang="ru-RU" sz="5400" dirty="0"/>
              <a:t>«</a:t>
            </a:r>
            <a:r>
              <a:rPr lang="en-US" sz="5400" dirty="0"/>
              <a:t>git pull origin master</a:t>
            </a:r>
            <a:r>
              <a:rPr lang="ru-RU" sz="5400" dirty="0"/>
              <a:t>»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5889D4-D10B-442A-8403-94FCF53EA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54" y="7370549"/>
            <a:ext cx="13483291" cy="70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6935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9529853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Назначения </a:t>
            </a:r>
            <a:r>
              <a:rPr lang="en-US" dirty="0"/>
              <a:t>git</a:t>
            </a:r>
            <a:endParaRPr lang="ru-RU" dirty="0"/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49400" y="2844981"/>
            <a:ext cx="21498560" cy="8281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pPr marL="914400" indent="-914400">
              <a:buAutoNum type="arabicPeriod"/>
            </a:pPr>
            <a:r>
              <a:rPr lang="ru-RU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Версионирование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</a:t>
            </a:r>
            <a:r>
              <a:rPr lang="ru-RU" sz="5400" dirty="0"/>
              <a:t>– сохранение промежуточных состояний файловой системы</a:t>
            </a:r>
          </a:p>
          <a:p>
            <a:pPr marL="914400" indent="-914400">
              <a:buFontTx/>
              <a:buAutoNum type="arabicPeriod"/>
            </a:pP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Распараллеливание задач </a:t>
            </a:r>
            <a:r>
              <a:rPr lang="ru-RU" sz="5400" dirty="0"/>
              <a:t>– каждая ветка хранит свое состояние файловой системы. Один и тот же файл в разных ветках может иметь разное содержимое, а какой-то файл может </a:t>
            </a:r>
            <a:r>
              <a:rPr lang="ru-RU" sz="5400" dirty="0" err="1"/>
              <a:t>отсутствовать.Используются</a:t>
            </a:r>
            <a:r>
              <a:rPr lang="ru-RU" sz="5400" dirty="0"/>
              <a:t> для параллельной работы нескольких людей над одним проектом. Они позволяют вносить изменения в файлы, не мешая этим самым другому человеку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706587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Заголовок"/>
          <p:cNvSpPr txBox="1"/>
          <p:nvPr/>
        </p:nvSpPr>
        <p:spPr>
          <a:xfrm>
            <a:off x="-8965" y="3162422"/>
            <a:ext cx="24176490" cy="7733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20000" spc="-4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ea typeface="SB Sans Display Light"/>
                <a:cs typeface="SB Sans Display Light"/>
                <a:sym typeface="SB Sans Display Light"/>
              </a:defRPr>
            </a:lvl1pPr>
          </a:lstStyle>
          <a:p>
            <a:pPr algn="ctr"/>
            <a:r>
              <a:rPr lang="en-US" sz="114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git clone – </a:t>
            </a:r>
            <a:r>
              <a:rPr lang="ru-RU" sz="114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получить репозиторий</a:t>
            </a:r>
          </a:p>
          <a:p>
            <a:pPr algn="ctr"/>
            <a:r>
              <a:rPr lang="ru-RU" sz="114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(применяется 1 раз на проект)</a:t>
            </a:r>
          </a:p>
          <a:p>
            <a:pPr algn="ctr"/>
            <a:endParaRPr lang="ru-RU" sz="11400" dirty="0">
              <a:latin typeface="SB Sans Display" panose="020B0503040504020204" pitchFamily="34" charset="0"/>
              <a:cs typeface="SB Sans Display" panose="020B0503040504020204" pitchFamily="34" charset="0"/>
            </a:endParaRPr>
          </a:p>
          <a:p>
            <a:pPr algn="ctr"/>
            <a:r>
              <a:rPr lang="en-US" sz="114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git pull – </a:t>
            </a:r>
            <a:r>
              <a:rPr lang="ru-RU" sz="114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обновить существующий</a:t>
            </a:r>
          </a:p>
          <a:p>
            <a:pPr algn="ctr"/>
            <a:r>
              <a:rPr lang="ru-RU" sz="114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репозиторий новыми </a:t>
            </a:r>
            <a:r>
              <a:rPr lang="ru-RU" sz="11400" dirty="0" err="1">
                <a:latin typeface="SB Sans Display" panose="020B0503040504020204" pitchFamily="34" charset="0"/>
                <a:cs typeface="SB Sans Display" panose="020B0503040504020204" pitchFamily="34" charset="0"/>
              </a:rPr>
              <a:t>коммитами</a:t>
            </a:r>
            <a:endParaRPr lang="ru-RU" sz="11400" dirty="0">
              <a:latin typeface="SB Sans Display" panose="020B0503040504020204" pitchFamily="34" charset="0"/>
              <a:cs typeface="SB Sans Display" panose="020B0503040504020204" pitchFamily="34" charset="0"/>
            </a:endParaRPr>
          </a:p>
          <a:p>
            <a:pPr algn="ctr"/>
            <a:r>
              <a:rPr lang="ru-RU" sz="114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(в команде применяется регулярно)</a:t>
            </a:r>
          </a:p>
        </p:txBody>
      </p:sp>
      <p:grpSp>
        <p:nvGrpSpPr>
          <p:cNvPr id="4594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459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97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459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0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459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3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460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6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460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9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460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2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461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5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461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8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461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1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461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4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462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7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462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0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462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3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463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6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463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9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463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2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464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5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464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8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464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822433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7816242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Итоги главы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74801" y="3042205"/>
            <a:ext cx="21498560" cy="968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pPr marL="914400" indent="-914400">
              <a:buAutoNum type="arabicPeriod"/>
            </a:pPr>
            <a:endParaRPr lang="ru-RU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929324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7816242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Итоги главы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74801" y="3042205"/>
            <a:ext cx="21498560" cy="3737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pPr marL="914400" indent="-914400">
              <a:buAutoNum type="arabicPeriod"/>
            </a:pP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Локальный репозиторий </a:t>
            </a:r>
            <a:r>
              <a:rPr lang="ru-RU" sz="5400" dirty="0"/>
              <a:t>используется для работы одного конкретного пользователя.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Удаленный репозиторий </a:t>
            </a:r>
            <a:r>
              <a:rPr lang="ru-RU" sz="5400" dirty="0"/>
              <a:t>используется для работы в команде. Репозитории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взаимосвязаны </a:t>
            </a:r>
            <a:r>
              <a:rPr lang="ru-RU" sz="5400" dirty="0"/>
              <a:t>благодаря </a:t>
            </a:r>
            <a:r>
              <a:rPr lang="en-US" sz="5400" dirty="0"/>
              <a:t>git.</a:t>
            </a:r>
            <a:endParaRPr lang="ru-RU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709628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7816242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Итоги главы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74801" y="3042205"/>
            <a:ext cx="21498560" cy="8308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pPr marL="914400" indent="-914400">
              <a:buAutoNum type="arabicPeriod"/>
            </a:pP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Локальный репозиторий </a:t>
            </a:r>
            <a:r>
              <a:rPr lang="ru-RU" sz="5400" dirty="0"/>
              <a:t>используется для работы одного конкретного пользователя.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Удаленный репозиторий </a:t>
            </a:r>
            <a:r>
              <a:rPr lang="ru-RU" sz="5400" dirty="0"/>
              <a:t>используется для работы в команде. Репозитории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взаимосвязаны </a:t>
            </a:r>
            <a:r>
              <a:rPr lang="ru-RU" sz="5400" dirty="0"/>
              <a:t>благодаря </a:t>
            </a:r>
            <a:r>
              <a:rPr lang="en-US" sz="5400" dirty="0"/>
              <a:t>git.</a:t>
            </a:r>
            <a:endParaRPr lang="ru-RU" sz="5400" dirty="0"/>
          </a:p>
          <a:p>
            <a:pPr marL="914400" indent="-914400">
              <a:buAutoNum type="arabicPeriod"/>
            </a:pPr>
            <a:r>
              <a:rPr lang="ru-RU" sz="5400" dirty="0"/>
              <a:t>Чаще всего, репозитории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настраиваются один раз. Локальный </a:t>
            </a:r>
            <a:r>
              <a:rPr lang="ru-RU" sz="5400" dirty="0"/>
              <a:t>можно создать командой 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</a:t>
            </a:r>
            <a:r>
              <a:rPr lang="en-US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init</a:t>
            </a:r>
            <a:r>
              <a:rPr lang="ru-RU" sz="5400" dirty="0"/>
              <a:t> и привязать к нему удаленный через 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remote add</a:t>
            </a:r>
            <a:r>
              <a:rPr lang="en-US" sz="5400" dirty="0"/>
              <a:t>. </a:t>
            </a:r>
            <a:r>
              <a:rPr lang="ru-RU" sz="5400" dirty="0"/>
              <a:t>Если удаленный репозиторий уже существует, то локальный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можно создать клонированием удаленного через 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clone.</a:t>
            </a:r>
            <a:endParaRPr lang="ru-RU" sz="5400" dirty="0">
              <a:gradFill flip="none" rotWithShape="1">
                <a:gsLst>
                  <a:gs pos="0">
                    <a:srgbClr val="34E234"/>
                  </a:gs>
                  <a:gs pos="50594">
                    <a:srgbClr val="22E5A0"/>
                  </a:gs>
                  <a:gs pos="100000">
                    <a:srgbClr val="5AB0FF"/>
                  </a:gs>
                </a:gsLst>
                <a:lin ang="0" scaled="0"/>
              </a:gradFill>
              <a:latin typeface="SB Sans Display Semibold"/>
              <a:cs typeface="SB Sans Display Semibold"/>
            </a:endParaRP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036208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7816242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Итоги главы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74801" y="3042205"/>
            <a:ext cx="21498560" cy="10109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pPr marL="914400" indent="-914400">
              <a:buAutoNum type="arabicPeriod"/>
            </a:pP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Локальный репозиторий </a:t>
            </a:r>
            <a:r>
              <a:rPr lang="ru-RU" sz="5400" dirty="0"/>
              <a:t>используется для работы одного конкретного пользователя.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Удаленный репозиторий </a:t>
            </a:r>
            <a:r>
              <a:rPr lang="ru-RU" sz="5400" dirty="0"/>
              <a:t>используется для работы в команде. Репозитории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взаимосвязаны </a:t>
            </a:r>
            <a:r>
              <a:rPr lang="ru-RU" sz="5400" dirty="0"/>
              <a:t>благодаря </a:t>
            </a:r>
            <a:r>
              <a:rPr lang="en-US" sz="5400" dirty="0"/>
              <a:t>git.</a:t>
            </a:r>
            <a:endParaRPr lang="ru-RU" sz="5400" dirty="0"/>
          </a:p>
          <a:p>
            <a:pPr marL="914400" indent="-914400">
              <a:buAutoNum type="arabicPeriod"/>
            </a:pPr>
            <a:r>
              <a:rPr lang="ru-RU" sz="5400" dirty="0"/>
              <a:t>Чаще всего, репозитории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настраиваются один раз. Локальный </a:t>
            </a:r>
            <a:r>
              <a:rPr lang="ru-RU" sz="5400" dirty="0"/>
              <a:t>можно создать командой 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</a:t>
            </a:r>
            <a:r>
              <a:rPr lang="en-US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init</a:t>
            </a:r>
            <a:r>
              <a:rPr lang="ru-RU" sz="5400" dirty="0"/>
              <a:t> и привязать к нему удаленный через 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remote add</a:t>
            </a:r>
            <a:r>
              <a:rPr lang="en-US" sz="5400" dirty="0"/>
              <a:t>. </a:t>
            </a:r>
            <a:r>
              <a:rPr lang="ru-RU" sz="5400" dirty="0"/>
              <a:t>Если удаленный репозиторий уже существует, то локальный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можно создать клонированием удаленного через 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clone.</a:t>
            </a:r>
            <a:endParaRPr lang="ru-RU" sz="5400" dirty="0">
              <a:gradFill flip="none" rotWithShape="1">
                <a:gsLst>
                  <a:gs pos="0">
                    <a:srgbClr val="34E234"/>
                  </a:gs>
                  <a:gs pos="50594">
                    <a:srgbClr val="22E5A0"/>
                  </a:gs>
                  <a:gs pos="100000">
                    <a:srgbClr val="5AB0FF"/>
                  </a:gs>
                </a:gsLst>
                <a:lin ang="0" scaled="0"/>
              </a:gradFill>
              <a:latin typeface="SB Sans Display Semibold"/>
              <a:cs typeface="SB Sans Display Semibold"/>
            </a:endParaRPr>
          </a:p>
          <a:p>
            <a:pPr marL="914400" indent="-914400">
              <a:buAutoNum type="arabicPeriod"/>
            </a:pPr>
            <a:r>
              <a:rPr lang="ru-RU" sz="5400" dirty="0"/>
              <a:t>Цикл обновления </a:t>
            </a:r>
            <a:r>
              <a:rPr lang="ru-RU" sz="5400" dirty="0" err="1"/>
              <a:t>репо-рия</a:t>
            </a:r>
            <a:r>
              <a:rPr lang="en-US" sz="5400" dirty="0"/>
              <a:t>: 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add ., git commit –m “”, git push origin master</a:t>
            </a:r>
            <a:r>
              <a:rPr lang="en-US" sz="5400" dirty="0"/>
              <a:t> (git push, </a:t>
            </a:r>
            <a:r>
              <a:rPr lang="ru-RU" sz="5400" dirty="0"/>
              <a:t>если локальный – клон</a:t>
            </a:r>
            <a:r>
              <a:rPr lang="en-US" sz="5400" dirty="0"/>
              <a:t>)</a:t>
            </a:r>
            <a:endParaRPr lang="ru-RU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6801263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Заголовок"/>
          <p:cNvSpPr txBox="1"/>
          <p:nvPr/>
        </p:nvSpPr>
        <p:spPr>
          <a:xfrm>
            <a:off x="1524000" y="4911372"/>
            <a:ext cx="10626307" cy="389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20000" spc="-4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ea typeface="SB Sans Display Light"/>
                <a:cs typeface="SB Sans Display Light"/>
                <a:sym typeface="SB Sans Display Light"/>
              </a:defRPr>
            </a:lvl1pPr>
          </a:lstStyle>
          <a:p>
            <a:r>
              <a:rPr lang="ru-RU" sz="16700" dirty="0" err="1"/>
              <a:t>Коммиты</a:t>
            </a:r>
            <a:r>
              <a:rPr lang="ru-RU" sz="16700" dirty="0"/>
              <a:t> и</a:t>
            </a:r>
          </a:p>
          <a:p>
            <a:r>
              <a:rPr lang="ru-RU" sz="16700" dirty="0"/>
              <a:t>Ветвление</a:t>
            </a:r>
          </a:p>
        </p:txBody>
      </p:sp>
      <p:grpSp>
        <p:nvGrpSpPr>
          <p:cNvPr id="4594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459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97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459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0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459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3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460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6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460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9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460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2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461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5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461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8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461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1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461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4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462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7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462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0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462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3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463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6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463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9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463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2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464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5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464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8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464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08095619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17140911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Git log –</a:t>
            </a:r>
            <a:r>
              <a:rPr lang="ru-RU" dirty="0"/>
              <a:t> история </a:t>
            </a:r>
            <a:r>
              <a:rPr lang="ru-RU" dirty="0" err="1"/>
              <a:t>коммитов</a:t>
            </a:r>
            <a:endParaRPr lang="ru-RU" dirty="0"/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49400" y="2844981"/>
            <a:ext cx="21498560" cy="3710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ru-RU" sz="5400" dirty="0"/>
              <a:t>Содержит информацию о </a:t>
            </a:r>
            <a:r>
              <a:rPr lang="ru-RU" sz="5400" dirty="0" err="1"/>
              <a:t>коммитах</a:t>
            </a:r>
            <a:r>
              <a:rPr lang="en-US" sz="5400" dirty="0"/>
              <a:t>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hash</a:t>
            </a:r>
            <a:r>
              <a:rPr lang="en-US" sz="5400" dirty="0"/>
              <a:t> – </a:t>
            </a:r>
            <a:r>
              <a:rPr lang="ru-RU" sz="5400" dirty="0"/>
              <a:t>уникальный </a:t>
            </a:r>
            <a:r>
              <a:rPr lang="en-US" sz="5400" dirty="0"/>
              <a:t>id </a:t>
            </a:r>
            <a:r>
              <a:rPr lang="ru-RU" sz="5400" dirty="0" err="1"/>
              <a:t>коммита</a:t>
            </a:r>
            <a:endParaRPr lang="ru-RU" sz="5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5400" dirty="0"/>
              <a:t>Автор </a:t>
            </a:r>
            <a:r>
              <a:rPr lang="ru-RU" sz="5400" dirty="0" err="1"/>
              <a:t>коммита</a:t>
            </a:r>
            <a:endParaRPr lang="ru-RU" sz="5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5400" dirty="0"/>
              <a:t>Сообщение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A16F0F-E23E-4101-9CBD-277AF79D0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6374454"/>
            <a:ext cx="9563160" cy="66942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24BAC8-30DB-4A03-9523-6DBD713D7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41" y="6261231"/>
            <a:ext cx="15967317" cy="70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66555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BCAD5E-EA84-4312-884A-C0BAFF6D9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21" y="3072473"/>
            <a:ext cx="21853279" cy="9811677"/>
          </a:xfrm>
          <a:prstGeom prst="rect">
            <a:avLst/>
          </a:prstGeom>
        </p:spPr>
      </p:pic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Что такое ветка?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29A0251-03D9-4202-AADC-21DD90203DD1}"/>
              </a:ext>
            </a:extLst>
          </p:cNvPr>
          <p:cNvSpPr/>
          <p:nvPr/>
        </p:nvSpPr>
        <p:spPr>
          <a:xfrm>
            <a:off x="1032121" y="2832847"/>
            <a:ext cx="21528433" cy="1045284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0AD873-FAD1-443B-83C3-C3CD04BAA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20" y="2374553"/>
            <a:ext cx="19215359" cy="111823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E0993A3-F969-4D48-AACE-6D3F779A2A51}"/>
              </a:ext>
            </a:extLst>
          </p:cNvPr>
          <p:cNvSpPr/>
          <p:nvPr/>
        </p:nvSpPr>
        <p:spPr>
          <a:xfrm>
            <a:off x="2220686" y="2374553"/>
            <a:ext cx="20004832" cy="111823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7869358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BCAD5E-EA84-4312-884A-C0BAFF6D9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21" y="3072473"/>
            <a:ext cx="21853279" cy="9811677"/>
          </a:xfrm>
          <a:prstGeom prst="rect">
            <a:avLst/>
          </a:prstGeom>
        </p:spPr>
      </p:pic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Что такое ветка?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29A0251-03D9-4202-AADC-21DD90203DD1}"/>
              </a:ext>
            </a:extLst>
          </p:cNvPr>
          <p:cNvSpPr/>
          <p:nvPr/>
        </p:nvSpPr>
        <p:spPr>
          <a:xfrm>
            <a:off x="1032121" y="2832847"/>
            <a:ext cx="21528433" cy="1045284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0AD873-FAD1-443B-83C3-C3CD04BAA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20" y="2374553"/>
            <a:ext cx="19215359" cy="111823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E0993A3-F969-4D48-AACE-6D3F779A2A51}"/>
              </a:ext>
            </a:extLst>
          </p:cNvPr>
          <p:cNvSpPr/>
          <p:nvPr/>
        </p:nvSpPr>
        <p:spPr>
          <a:xfrm>
            <a:off x="2220686" y="2374553"/>
            <a:ext cx="20004832" cy="111823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30" name="Picture 6" descr="Ветка дерева искусственная">
            <a:extLst>
              <a:ext uri="{FF2B5EF4-FFF2-40B4-BE49-F238E27FC236}">
                <a16:creationId xmlns:a16="http://schemas.microsoft.com/office/drawing/2014/main" id="{4552AD6D-0025-4F29-957E-35B380E1D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0" y="3614955"/>
            <a:ext cx="5715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Ветка дерева искусственная">
            <a:extLst>
              <a:ext uri="{FF2B5EF4-FFF2-40B4-BE49-F238E27FC236}">
                <a16:creationId xmlns:a16="http://schemas.microsoft.com/office/drawing/2014/main" id="{4CB3A680-D1D4-4D65-A12F-767B30446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480" y="3614955"/>
            <a:ext cx="5715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683682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BCAD5E-EA84-4312-884A-C0BAFF6D9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21" y="3072473"/>
            <a:ext cx="21853279" cy="9811677"/>
          </a:xfrm>
          <a:prstGeom prst="rect">
            <a:avLst/>
          </a:prstGeom>
        </p:spPr>
      </p:pic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Что такое ветка?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29A0251-03D9-4202-AADC-21DD90203DD1}"/>
              </a:ext>
            </a:extLst>
          </p:cNvPr>
          <p:cNvSpPr/>
          <p:nvPr/>
        </p:nvSpPr>
        <p:spPr>
          <a:xfrm>
            <a:off x="1032121" y="2832847"/>
            <a:ext cx="21528433" cy="1045284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0AD873-FAD1-443B-83C3-C3CD04BAA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20" y="2374553"/>
            <a:ext cx="19215359" cy="111823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E0993A3-F969-4D48-AACE-6D3F779A2A51}"/>
              </a:ext>
            </a:extLst>
          </p:cNvPr>
          <p:cNvSpPr/>
          <p:nvPr/>
        </p:nvSpPr>
        <p:spPr>
          <a:xfrm>
            <a:off x="6438122" y="2374553"/>
            <a:ext cx="15787396" cy="111823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62E40429-D54A-47CB-8FC6-6802EE658B90}"/>
              </a:ext>
            </a:extLst>
          </p:cNvPr>
          <p:cNvSpPr/>
          <p:nvPr/>
        </p:nvSpPr>
        <p:spPr>
          <a:xfrm>
            <a:off x="5056155" y="6812184"/>
            <a:ext cx="11682445" cy="671313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3102656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Заголовок"/>
          <p:cNvSpPr txBox="1"/>
          <p:nvPr/>
        </p:nvSpPr>
        <p:spPr>
          <a:xfrm>
            <a:off x="1524000" y="4911372"/>
            <a:ext cx="19022836" cy="389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20000" spc="-4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ea typeface="SB Sans Display Light"/>
                <a:cs typeface="SB Sans Display Light"/>
                <a:sym typeface="SB Sans Display Light"/>
              </a:defRPr>
            </a:lvl1pPr>
          </a:lstStyle>
          <a:p>
            <a:r>
              <a:rPr lang="ru-RU" sz="16700" dirty="0"/>
              <a:t>Настройка рабочей</a:t>
            </a:r>
          </a:p>
          <a:p>
            <a:r>
              <a:rPr lang="ru-RU" sz="16700" dirty="0"/>
              <a:t>среды </a:t>
            </a:r>
          </a:p>
        </p:txBody>
      </p:sp>
      <p:grpSp>
        <p:nvGrpSpPr>
          <p:cNvPr id="4594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459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97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459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0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459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3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460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6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460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9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460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2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461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5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461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8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461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1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461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4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462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7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462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0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462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3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463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6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463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9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463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2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464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5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464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8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464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9349548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BCAD5E-EA84-4312-884A-C0BAFF6D9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21" y="3072473"/>
            <a:ext cx="21853279" cy="9811677"/>
          </a:xfrm>
          <a:prstGeom prst="rect">
            <a:avLst/>
          </a:prstGeom>
        </p:spPr>
      </p:pic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Что такое ветка?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29A0251-03D9-4202-AADC-21DD90203DD1}"/>
              </a:ext>
            </a:extLst>
          </p:cNvPr>
          <p:cNvSpPr/>
          <p:nvPr/>
        </p:nvSpPr>
        <p:spPr>
          <a:xfrm>
            <a:off x="1032121" y="2832847"/>
            <a:ext cx="21528433" cy="1045284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0AD873-FAD1-443B-83C3-C3CD04BAA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20" y="2374553"/>
            <a:ext cx="19215359" cy="111823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E0993A3-F969-4D48-AACE-6D3F779A2A51}"/>
              </a:ext>
            </a:extLst>
          </p:cNvPr>
          <p:cNvSpPr/>
          <p:nvPr/>
        </p:nvSpPr>
        <p:spPr>
          <a:xfrm>
            <a:off x="11196734" y="2374553"/>
            <a:ext cx="11028783" cy="111823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DE971EC8-1B1A-46FB-B94C-636B6737C66C}"/>
              </a:ext>
            </a:extLst>
          </p:cNvPr>
          <p:cNvSpPr/>
          <p:nvPr/>
        </p:nvSpPr>
        <p:spPr>
          <a:xfrm>
            <a:off x="10871888" y="6208176"/>
            <a:ext cx="6367624" cy="661166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2083625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BCAD5E-EA84-4312-884A-C0BAFF6D9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21" y="3072473"/>
            <a:ext cx="21853279" cy="9811677"/>
          </a:xfrm>
          <a:prstGeom prst="rect">
            <a:avLst/>
          </a:prstGeom>
        </p:spPr>
      </p:pic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Что такое ветка?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29A0251-03D9-4202-AADC-21DD90203DD1}"/>
              </a:ext>
            </a:extLst>
          </p:cNvPr>
          <p:cNvSpPr/>
          <p:nvPr/>
        </p:nvSpPr>
        <p:spPr>
          <a:xfrm>
            <a:off x="1032121" y="2832847"/>
            <a:ext cx="21528433" cy="1045284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0AD873-FAD1-443B-83C3-C3CD04BAA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20" y="2374553"/>
            <a:ext cx="19215359" cy="111823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E0993A3-F969-4D48-AACE-6D3F779A2A51}"/>
              </a:ext>
            </a:extLst>
          </p:cNvPr>
          <p:cNvSpPr/>
          <p:nvPr/>
        </p:nvSpPr>
        <p:spPr>
          <a:xfrm>
            <a:off x="16328571" y="2374553"/>
            <a:ext cx="5896946" cy="111823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DE971EC8-1B1A-46FB-B94C-636B6737C66C}"/>
              </a:ext>
            </a:extLst>
          </p:cNvPr>
          <p:cNvSpPr/>
          <p:nvPr/>
        </p:nvSpPr>
        <p:spPr>
          <a:xfrm>
            <a:off x="15265400" y="5644980"/>
            <a:ext cx="6367624" cy="661166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2527613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BCAD5E-EA84-4312-884A-C0BAFF6D9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21" y="3072473"/>
            <a:ext cx="21853279" cy="9811677"/>
          </a:xfrm>
          <a:prstGeom prst="rect">
            <a:avLst/>
          </a:prstGeom>
        </p:spPr>
      </p:pic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Что такое ветка?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29A0251-03D9-4202-AADC-21DD90203DD1}"/>
              </a:ext>
            </a:extLst>
          </p:cNvPr>
          <p:cNvSpPr/>
          <p:nvPr/>
        </p:nvSpPr>
        <p:spPr>
          <a:xfrm>
            <a:off x="1032121" y="2832847"/>
            <a:ext cx="21528433" cy="1045284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0AD873-FAD1-443B-83C3-C3CD04BAA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20" y="2374553"/>
            <a:ext cx="19215359" cy="1118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18142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5145639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git reset</a:t>
            </a:r>
            <a:endParaRPr lang="ru-RU" dirty="0"/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49400" y="2844981"/>
            <a:ext cx="21498560" cy="5538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reset &lt;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режим&gt; &lt;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hash_</a:t>
            </a:r>
            <a:r>
              <a:rPr lang="ru-RU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коммита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 </a:t>
            </a:r>
            <a:r>
              <a:rPr lang="ru-RU" sz="5400" dirty="0"/>
              <a:t>- переносит </a:t>
            </a:r>
            <a:r>
              <a:rPr lang="en-US" sz="5400" dirty="0"/>
              <a:t>HEAD </a:t>
            </a:r>
            <a:r>
              <a:rPr lang="ru-RU" sz="5400" dirty="0"/>
              <a:t>ветки на </a:t>
            </a:r>
            <a:r>
              <a:rPr lang="ru-RU" sz="5400" dirty="0" err="1"/>
              <a:t>коммит</a:t>
            </a:r>
            <a:r>
              <a:rPr lang="ru-RU" sz="5400" dirty="0"/>
              <a:t> с заданным </a:t>
            </a:r>
            <a:r>
              <a:rPr lang="en-US" sz="5400" dirty="0"/>
              <a:t>hash.</a:t>
            </a:r>
            <a:r>
              <a:rPr lang="ru-RU" sz="5400" dirty="0"/>
              <a:t> Имеет несколько режимов</a:t>
            </a:r>
            <a:r>
              <a:rPr lang="en-US" sz="5400" dirty="0"/>
              <a:t>:</a:t>
            </a:r>
          </a:p>
          <a:p>
            <a:pPr marL="685800" indent="-685800">
              <a:buFontTx/>
              <a:buChar char="-"/>
            </a:pPr>
            <a:r>
              <a:rPr lang="en-US" sz="5400" dirty="0"/>
              <a:t>hard;</a:t>
            </a:r>
          </a:p>
          <a:p>
            <a:pPr marL="685800" indent="-685800">
              <a:buFontTx/>
              <a:buChar char="-"/>
            </a:pPr>
            <a:r>
              <a:rPr lang="en-US" sz="5400" dirty="0"/>
              <a:t>soft</a:t>
            </a:r>
          </a:p>
          <a:p>
            <a:pPr marL="685800" indent="-685800">
              <a:buFontTx/>
              <a:buChar char="-"/>
            </a:pPr>
            <a:r>
              <a:rPr lang="en-US" sz="5400" dirty="0"/>
              <a:t>mixed</a:t>
            </a:r>
            <a:endParaRPr lang="ru-RU" sz="5400" dirty="0"/>
          </a:p>
          <a:p>
            <a:r>
              <a:rPr lang="ru-RU" sz="5400" dirty="0"/>
              <a:t>Пример</a:t>
            </a:r>
            <a:r>
              <a:rPr lang="en-US" sz="5400" dirty="0"/>
              <a:t>: </a:t>
            </a:r>
            <a:r>
              <a:rPr lang="ru-RU" sz="5400" dirty="0"/>
              <a:t>«</a:t>
            </a:r>
            <a:r>
              <a:rPr lang="en-US" sz="5400" dirty="0"/>
              <a:t>git</a:t>
            </a:r>
            <a:r>
              <a:rPr lang="ru-RU" sz="5400" dirty="0"/>
              <a:t> </a:t>
            </a:r>
            <a:r>
              <a:rPr lang="en-US" sz="5400" dirty="0"/>
              <a:t>reset –hard 568b33b7</a:t>
            </a:r>
            <a:r>
              <a:rPr lang="ru-RU" sz="5400" dirty="0"/>
              <a:t>»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680F40-8699-4633-BE96-5C5F6D8E8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287" y="7626032"/>
            <a:ext cx="13941425" cy="648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7116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en-US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git reset </a:t>
            </a: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--</a:t>
            </a:r>
            <a:r>
              <a:rPr lang="en-US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hard &lt;</a:t>
            </a:r>
            <a:r>
              <a:rPr lang="ru-RU" sz="9600" b="1" dirty="0" err="1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хэш_коммита</a:t>
            </a:r>
            <a:r>
              <a:rPr lang="en-US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&gt;</a:t>
            </a:r>
            <a:endParaRPr lang="ru-RU" sz="9600" b="1" dirty="0">
              <a:solidFill>
                <a:srgbClr val="000000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3BA38A-BB21-4576-9925-438953A20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681670"/>
            <a:ext cx="21092138" cy="1047220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8A6877D-F7EB-4782-9153-542211926EB1}"/>
              </a:ext>
            </a:extLst>
          </p:cNvPr>
          <p:cNvSpPr/>
          <p:nvPr/>
        </p:nvSpPr>
        <p:spPr>
          <a:xfrm>
            <a:off x="1032121" y="4926563"/>
            <a:ext cx="3514479" cy="768352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A24867-DC5D-4B71-A575-347B0B1CBA08}"/>
              </a:ext>
            </a:extLst>
          </p:cNvPr>
          <p:cNvSpPr/>
          <p:nvPr/>
        </p:nvSpPr>
        <p:spPr>
          <a:xfrm>
            <a:off x="15451494" y="7128588"/>
            <a:ext cx="3153747" cy="518782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6360958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 err="1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Коммиты</a:t>
            </a: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 – это состояния файлов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3BA38A-BB21-4576-9925-438953A20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681670"/>
            <a:ext cx="21092138" cy="1047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3458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Ветвление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58605C-A2EE-4544-85DF-45B897BB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51" y="2240623"/>
            <a:ext cx="9990698" cy="1127549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88C2A98-F90F-45D9-88E5-81D808B8AC5B}"/>
              </a:ext>
            </a:extLst>
          </p:cNvPr>
          <p:cNvSpPr/>
          <p:nvPr/>
        </p:nvSpPr>
        <p:spPr>
          <a:xfrm>
            <a:off x="7171251" y="2687216"/>
            <a:ext cx="9567349" cy="669938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05D2D803-C150-4B0E-A911-1C3754A984F6}"/>
              </a:ext>
            </a:extLst>
          </p:cNvPr>
          <p:cNvSpPr/>
          <p:nvPr/>
        </p:nvSpPr>
        <p:spPr>
          <a:xfrm>
            <a:off x="7272850" y="9132013"/>
            <a:ext cx="3014149" cy="422404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E434E22D-D421-4859-9EFA-CD86530A23B0}"/>
              </a:ext>
            </a:extLst>
          </p:cNvPr>
          <p:cNvSpPr/>
          <p:nvPr/>
        </p:nvSpPr>
        <p:spPr>
          <a:xfrm>
            <a:off x="12970925" y="9262687"/>
            <a:ext cx="3818475" cy="422404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69341634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Ветвление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58605C-A2EE-4544-85DF-45B897BB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51" y="2240623"/>
            <a:ext cx="9990698" cy="1127549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88C2A98-F90F-45D9-88E5-81D808B8AC5B}"/>
              </a:ext>
            </a:extLst>
          </p:cNvPr>
          <p:cNvSpPr/>
          <p:nvPr/>
        </p:nvSpPr>
        <p:spPr>
          <a:xfrm>
            <a:off x="7171251" y="2687216"/>
            <a:ext cx="9567349" cy="669938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05D2D803-C150-4B0E-A911-1C3754A984F6}"/>
              </a:ext>
            </a:extLst>
          </p:cNvPr>
          <p:cNvSpPr/>
          <p:nvPr/>
        </p:nvSpPr>
        <p:spPr>
          <a:xfrm>
            <a:off x="7272850" y="9132013"/>
            <a:ext cx="3014149" cy="422404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81190735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Ветвление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58605C-A2EE-4544-85DF-45B897BB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51" y="2240623"/>
            <a:ext cx="9990698" cy="1127549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88C2A98-F90F-45D9-88E5-81D808B8AC5B}"/>
              </a:ext>
            </a:extLst>
          </p:cNvPr>
          <p:cNvSpPr/>
          <p:nvPr/>
        </p:nvSpPr>
        <p:spPr>
          <a:xfrm>
            <a:off x="7171251" y="2687216"/>
            <a:ext cx="7687749" cy="669938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05D2D803-C150-4B0E-A911-1C3754A984F6}"/>
              </a:ext>
            </a:extLst>
          </p:cNvPr>
          <p:cNvSpPr/>
          <p:nvPr/>
        </p:nvSpPr>
        <p:spPr>
          <a:xfrm>
            <a:off x="7272850" y="9132013"/>
            <a:ext cx="3014149" cy="422404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A1573FD0-5736-4061-B9E4-6FA776C56F4A}"/>
              </a:ext>
            </a:extLst>
          </p:cNvPr>
          <p:cNvSpPr/>
          <p:nvPr/>
        </p:nvSpPr>
        <p:spPr>
          <a:xfrm>
            <a:off x="12934950" y="9094744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6287517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Ветвление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58605C-A2EE-4544-85DF-45B897BB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51" y="2240623"/>
            <a:ext cx="9990698" cy="1127549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88C2A98-F90F-45D9-88E5-81D808B8AC5B}"/>
              </a:ext>
            </a:extLst>
          </p:cNvPr>
          <p:cNvSpPr/>
          <p:nvPr/>
        </p:nvSpPr>
        <p:spPr>
          <a:xfrm>
            <a:off x="7171251" y="2687216"/>
            <a:ext cx="4239699" cy="669938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05D2D803-C150-4B0E-A911-1C3754A984F6}"/>
              </a:ext>
            </a:extLst>
          </p:cNvPr>
          <p:cNvSpPr/>
          <p:nvPr/>
        </p:nvSpPr>
        <p:spPr>
          <a:xfrm>
            <a:off x="7272850" y="9132013"/>
            <a:ext cx="3014149" cy="422404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AFE076A8-0810-4BB0-9925-A6314232C57A}"/>
              </a:ext>
            </a:extLst>
          </p:cNvPr>
          <p:cNvSpPr/>
          <p:nvPr/>
        </p:nvSpPr>
        <p:spPr>
          <a:xfrm>
            <a:off x="10451685" y="2436997"/>
            <a:ext cx="2730915" cy="370137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0943B6D2-CD28-4D74-892D-3E128474E7E8}"/>
              </a:ext>
            </a:extLst>
          </p:cNvPr>
          <p:cNvSpPr/>
          <p:nvPr/>
        </p:nvSpPr>
        <p:spPr>
          <a:xfrm>
            <a:off x="12934950" y="9094744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2332868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9717358" y="1346840"/>
            <a:ext cx="5192127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Git Bash</a:t>
            </a:r>
            <a:endParaRPr lang="ru-RU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69CD71BB-6903-4C7C-9CB1-CDFF817B8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070" y="2844206"/>
            <a:ext cx="9293060" cy="9367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1" y="0"/>
                </a:moveTo>
                <a:cubicBezTo>
                  <a:pt x="439" y="0"/>
                  <a:pt x="329" y="0"/>
                  <a:pt x="256" y="46"/>
                </a:cubicBezTo>
                <a:cubicBezTo>
                  <a:pt x="151" y="103"/>
                  <a:pt x="69" y="227"/>
                  <a:pt x="30" y="385"/>
                </a:cubicBezTo>
                <a:cubicBezTo>
                  <a:pt x="0" y="495"/>
                  <a:pt x="0" y="660"/>
                  <a:pt x="0" y="934"/>
                </a:cubicBezTo>
                <a:lnTo>
                  <a:pt x="0" y="20666"/>
                </a:lnTo>
                <a:cubicBezTo>
                  <a:pt x="0" y="20940"/>
                  <a:pt x="0" y="21104"/>
                  <a:pt x="30" y="21213"/>
                </a:cubicBezTo>
                <a:cubicBezTo>
                  <a:pt x="69" y="21371"/>
                  <a:pt x="151" y="21497"/>
                  <a:pt x="256" y="21554"/>
                </a:cubicBezTo>
                <a:cubicBezTo>
                  <a:pt x="329" y="21600"/>
                  <a:pt x="439" y="21600"/>
                  <a:pt x="621" y="21600"/>
                </a:cubicBezTo>
                <a:lnTo>
                  <a:pt x="20988" y="21600"/>
                </a:lnTo>
                <a:cubicBezTo>
                  <a:pt x="21170" y="21600"/>
                  <a:pt x="21279" y="21600"/>
                  <a:pt x="21352" y="21554"/>
                </a:cubicBezTo>
                <a:cubicBezTo>
                  <a:pt x="21457" y="21497"/>
                  <a:pt x="21540" y="21371"/>
                  <a:pt x="21578" y="21213"/>
                </a:cubicBezTo>
                <a:cubicBezTo>
                  <a:pt x="21590" y="21169"/>
                  <a:pt x="21596" y="21107"/>
                  <a:pt x="21600" y="21040"/>
                </a:cubicBezTo>
                <a:lnTo>
                  <a:pt x="21600" y="560"/>
                </a:lnTo>
                <a:cubicBezTo>
                  <a:pt x="21596" y="493"/>
                  <a:pt x="21590" y="430"/>
                  <a:pt x="21578" y="385"/>
                </a:cubicBezTo>
                <a:cubicBezTo>
                  <a:pt x="21540" y="227"/>
                  <a:pt x="21457" y="103"/>
                  <a:pt x="21352" y="46"/>
                </a:cubicBezTo>
                <a:cubicBezTo>
                  <a:pt x="21279" y="0"/>
                  <a:pt x="21170" y="0"/>
                  <a:pt x="20988" y="0"/>
                </a:cubicBezTo>
                <a:lnTo>
                  <a:pt x="62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63" name="Начало контента">
            <a:extLst>
              <a:ext uri="{FF2B5EF4-FFF2-40B4-BE49-F238E27FC236}">
                <a16:creationId xmlns:a16="http://schemas.microsoft.com/office/drawing/2014/main" id="{310CC1BC-54FE-45FB-88A2-0C78BFE15446}"/>
              </a:ext>
            </a:extLst>
          </p:cNvPr>
          <p:cNvSpPr txBox="1"/>
          <p:nvPr/>
        </p:nvSpPr>
        <p:spPr>
          <a:xfrm>
            <a:off x="7083970" y="12515746"/>
            <a:ext cx="10458902" cy="968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en-US" sz="5400" dirty="0"/>
              <a:t>https://git-scm.com/downloads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038375320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Ветвление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58605C-A2EE-4544-85DF-45B897BB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51" y="2240623"/>
            <a:ext cx="9990698" cy="11275490"/>
          </a:xfrm>
          <a:prstGeom prst="rect">
            <a:avLst/>
          </a:prstGeom>
        </p:spPr>
      </p:pic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AFE076A8-0810-4BB0-9925-A6314232C57A}"/>
              </a:ext>
            </a:extLst>
          </p:cNvPr>
          <p:cNvSpPr/>
          <p:nvPr/>
        </p:nvSpPr>
        <p:spPr>
          <a:xfrm>
            <a:off x="6858000" y="2436997"/>
            <a:ext cx="6315269" cy="370137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0943B6D2-CD28-4D74-892D-3E128474E7E8}"/>
              </a:ext>
            </a:extLst>
          </p:cNvPr>
          <p:cNvSpPr/>
          <p:nvPr/>
        </p:nvSpPr>
        <p:spPr>
          <a:xfrm>
            <a:off x="12934950" y="9094744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12ED2B75-D94F-4A3E-A8E4-A503841109DD}"/>
              </a:ext>
            </a:extLst>
          </p:cNvPr>
          <p:cNvSpPr/>
          <p:nvPr/>
        </p:nvSpPr>
        <p:spPr>
          <a:xfrm>
            <a:off x="12933422" y="5490629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84026573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Ветвление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58605C-A2EE-4544-85DF-45B897BB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51" y="2240623"/>
            <a:ext cx="9990698" cy="11275490"/>
          </a:xfrm>
          <a:prstGeom prst="rect">
            <a:avLst/>
          </a:prstGeom>
        </p:spPr>
      </p:pic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AFE076A8-0810-4BB0-9925-A6314232C57A}"/>
              </a:ext>
            </a:extLst>
          </p:cNvPr>
          <p:cNvSpPr/>
          <p:nvPr/>
        </p:nvSpPr>
        <p:spPr>
          <a:xfrm>
            <a:off x="9349273" y="2436997"/>
            <a:ext cx="3823996" cy="370137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0943B6D2-CD28-4D74-892D-3E128474E7E8}"/>
              </a:ext>
            </a:extLst>
          </p:cNvPr>
          <p:cNvSpPr/>
          <p:nvPr/>
        </p:nvSpPr>
        <p:spPr>
          <a:xfrm>
            <a:off x="12934950" y="9094744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12ED2B75-D94F-4A3E-A8E4-A503841109DD}"/>
              </a:ext>
            </a:extLst>
          </p:cNvPr>
          <p:cNvSpPr/>
          <p:nvPr/>
        </p:nvSpPr>
        <p:spPr>
          <a:xfrm>
            <a:off x="12933422" y="5490629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949C454E-A2DB-44AA-8682-AC128FAD8236}"/>
              </a:ext>
            </a:extLst>
          </p:cNvPr>
          <p:cNvSpPr/>
          <p:nvPr/>
        </p:nvSpPr>
        <p:spPr>
          <a:xfrm>
            <a:off x="9497424" y="5744441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95836941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1105917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Ветвление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58605C-A2EE-4544-85DF-45B897BB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51" y="2240623"/>
            <a:ext cx="9990698" cy="11275490"/>
          </a:xfrm>
          <a:prstGeom prst="rect">
            <a:avLst/>
          </a:prstGeom>
        </p:spPr>
      </p:pic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0943B6D2-CD28-4D74-892D-3E128474E7E8}"/>
              </a:ext>
            </a:extLst>
          </p:cNvPr>
          <p:cNvSpPr/>
          <p:nvPr/>
        </p:nvSpPr>
        <p:spPr>
          <a:xfrm>
            <a:off x="12934950" y="9094744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12ED2B75-D94F-4A3E-A8E4-A503841109DD}"/>
              </a:ext>
            </a:extLst>
          </p:cNvPr>
          <p:cNvSpPr/>
          <p:nvPr/>
        </p:nvSpPr>
        <p:spPr>
          <a:xfrm>
            <a:off x="12933422" y="5490629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949C454E-A2DB-44AA-8682-AC128FAD8236}"/>
              </a:ext>
            </a:extLst>
          </p:cNvPr>
          <p:cNvSpPr/>
          <p:nvPr/>
        </p:nvSpPr>
        <p:spPr>
          <a:xfrm>
            <a:off x="9497424" y="5744441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38278752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926624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Распараллеливание задач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0943B6D2-CD28-4D74-892D-3E128474E7E8}"/>
              </a:ext>
            </a:extLst>
          </p:cNvPr>
          <p:cNvSpPr/>
          <p:nvPr/>
        </p:nvSpPr>
        <p:spPr>
          <a:xfrm>
            <a:off x="12934950" y="9094744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12ED2B75-D94F-4A3E-A8E4-A503841109DD}"/>
              </a:ext>
            </a:extLst>
          </p:cNvPr>
          <p:cNvSpPr/>
          <p:nvPr/>
        </p:nvSpPr>
        <p:spPr>
          <a:xfrm>
            <a:off x="12933422" y="5490629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949C454E-A2DB-44AA-8682-AC128FAD8236}"/>
              </a:ext>
            </a:extLst>
          </p:cNvPr>
          <p:cNvSpPr/>
          <p:nvPr/>
        </p:nvSpPr>
        <p:spPr>
          <a:xfrm>
            <a:off x="9497424" y="5744441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23CEB8-164D-4333-A0AE-F3E99936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909" y="2137510"/>
            <a:ext cx="9867382" cy="1148171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345CD9D-DA51-4FB4-88AF-654BDA8FC4F1}"/>
              </a:ext>
            </a:extLst>
          </p:cNvPr>
          <p:cNvSpPr/>
          <p:nvPr/>
        </p:nvSpPr>
        <p:spPr>
          <a:xfrm>
            <a:off x="9686606" y="2487329"/>
            <a:ext cx="5248594" cy="490645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40ACF7ED-2BE5-4F9F-BCE8-E375EC0471EA}"/>
              </a:ext>
            </a:extLst>
          </p:cNvPr>
          <p:cNvSpPr/>
          <p:nvPr/>
        </p:nvSpPr>
        <p:spPr>
          <a:xfrm>
            <a:off x="6692832" y="3483429"/>
            <a:ext cx="4851535" cy="984840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26DB22BA-23CC-4D5A-BFDB-96CD6D5A3926}"/>
              </a:ext>
            </a:extLst>
          </p:cNvPr>
          <p:cNvSpPr/>
          <p:nvPr/>
        </p:nvSpPr>
        <p:spPr>
          <a:xfrm>
            <a:off x="13068367" y="3501175"/>
            <a:ext cx="4851535" cy="984840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80539742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926624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Распараллеливание задач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0943B6D2-CD28-4D74-892D-3E128474E7E8}"/>
              </a:ext>
            </a:extLst>
          </p:cNvPr>
          <p:cNvSpPr/>
          <p:nvPr/>
        </p:nvSpPr>
        <p:spPr>
          <a:xfrm>
            <a:off x="12934950" y="9094744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12ED2B75-D94F-4A3E-A8E4-A503841109DD}"/>
              </a:ext>
            </a:extLst>
          </p:cNvPr>
          <p:cNvSpPr/>
          <p:nvPr/>
        </p:nvSpPr>
        <p:spPr>
          <a:xfrm>
            <a:off x="12933422" y="5490629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949C454E-A2DB-44AA-8682-AC128FAD8236}"/>
              </a:ext>
            </a:extLst>
          </p:cNvPr>
          <p:cNvSpPr/>
          <p:nvPr/>
        </p:nvSpPr>
        <p:spPr>
          <a:xfrm>
            <a:off x="9497424" y="5744441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23CEB8-164D-4333-A0AE-F3E99936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909" y="2137510"/>
            <a:ext cx="9867382" cy="1148171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345CD9D-DA51-4FB4-88AF-654BDA8FC4F1}"/>
              </a:ext>
            </a:extLst>
          </p:cNvPr>
          <p:cNvSpPr/>
          <p:nvPr/>
        </p:nvSpPr>
        <p:spPr>
          <a:xfrm>
            <a:off x="9686606" y="2487329"/>
            <a:ext cx="5248594" cy="490645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6074019C-693B-475D-999A-5862AF8E54ED}"/>
              </a:ext>
            </a:extLst>
          </p:cNvPr>
          <p:cNvSpPr/>
          <p:nvPr/>
        </p:nvSpPr>
        <p:spPr>
          <a:xfrm>
            <a:off x="13834903" y="2487328"/>
            <a:ext cx="5248594" cy="490645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9E93AF21-3262-4177-B5BB-49906D82AB6B}"/>
              </a:ext>
            </a:extLst>
          </p:cNvPr>
          <p:cNvSpPr/>
          <p:nvPr/>
        </p:nvSpPr>
        <p:spPr>
          <a:xfrm>
            <a:off x="6201985" y="2487327"/>
            <a:ext cx="5248594" cy="490645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77160249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926624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Распараллеливание задач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0943B6D2-CD28-4D74-892D-3E128474E7E8}"/>
              </a:ext>
            </a:extLst>
          </p:cNvPr>
          <p:cNvSpPr/>
          <p:nvPr/>
        </p:nvSpPr>
        <p:spPr>
          <a:xfrm>
            <a:off x="12934950" y="9094744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12ED2B75-D94F-4A3E-A8E4-A503841109DD}"/>
              </a:ext>
            </a:extLst>
          </p:cNvPr>
          <p:cNvSpPr/>
          <p:nvPr/>
        </p:nvSpPr>
        <p:spPr>
          <a:xfrm>
            <a:off x="12933422" y="5490629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949C454E-A2DB-44AA-8682-AC128FAD8236}"/>
              </a:ext>
            </a:extLst>
          </p:cNvPr>
          <p:cNvSpPr/>
          <p:nvPr/>
        </p:nvSpPr>
        <p:spPr>
          <a:xfrm>
            <a:off x="9497424" y="5744441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23CEB8-164D-4333-A0AE-F3E99936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909" y="2137510"/>
            <a:ext cx="9867382" cy="1148171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345CD9D-DA51-4FB4-88AF-654BDA8FC4F1}"/>
              </a:ext>
            </a:extLst>
          </p:cNvPr>
          <p:cNvSpPr/>
          <p:nvPr/>
        </p:nvSpPr>
        <p:spPr>
          <a:xfrm>
            <a:off x="9686606" y="2487329"/>
            <a:ext cx="5248594" cy="490645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C10CC27B-0892-4D9B-B070-33C60BB99BA8}"/>
              </a:ext>
            </a:extLst>
          </p:cNvPr>
          <p:cNvSpPr/>
          <p:nvPr/>
        </p:nvSpPr>
        <p:spPr>
          <a:xfrm>
            <a:off x="9760676" y="6982221"/>
            <a:ext cx="1763847" cy="188907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C0CC3EA0-6936-4EE1-A736-DC9CEA55572B}"/>
              </a:ext>
            </a:extLst>
          </p:cNvPr>
          <p:cNvSpPr/>
          <p:nvPr/>
        </p:nvSpPr>
        <p:spPr>
          <a:xfrm>
            <a:off x="13096296" y="6845300"/>
            <a:ext cx="1763847" cy="188907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73999967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926624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Распараллеливание задач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0943B6D2-CD28-4D74-892D-3E128474E7E8}"/>
              </a:ext>
            </a:extLst>
          </p:cNvPr>
          <p:cNvSpPr/>
          <p:nvPr/>
        </p:nvSpPr>
        <p:spPr>
          <a:xfrm>
            <a:off x="12934950" y="9094744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12ED2B75-D94F-4A3E-A8E4-A503841109DD}"/>
              </a:ext>
            </a:extLst>
          </p:cNvPr>
          <p:cNvSpPr/>
          <p:nvPr/>
        </p:nvSpPr>
        <p:spPr>
          <a:xfrm>
            <a:off x="12933422" y="5490629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949C454E-A2DB-44AA-8682-AC128FAD8236}"/>
              </a:ext>
            </a:extLst>
          </p:cNvPr>
          <p:cNvSpPr/>
          <p:nvPr/>
        </p:nvSpPr>
        <p:spPr>
          <a:xfrm>
            <a:off x="9497424" y="5744441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23CEB8-164D-4333-A0AE-F3E99936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909" y="2137510"/>
            <a:ext cx="9867382" cy="11481715"/>
          </a:xfrm>
          <a:prstGeom prst="rect">
            <a:avLst/>
          </a:prstGeom>
        </p:spPr>
      </p:pic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C9549291-2111-4310-9F02-35EA648CA68A}"/>
              </a:ext>
            </a:extLst>
          </p:cNvPr>
          <p:cNvSpPr/>
          <p:nvPr/>
        </p:nvSpPr>
        <p:spPr>
          <a:xfrm>
            <a:off x="9760676" y="6982221"/>
            <a:ext cx="1763847" cy="188907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9C5E7FEF-2C24-4A23-BAB4-D4E3CBB4EFBF}"/>
              </a:ext>
            </a:extLst>
          </p:cNvPr>
          <p:cNvSpPr/>
          <p:nvPr/>
        </p:nvSpPr>
        <p:spPr>
          <a:xfrm>
            <a:off x="12958822" y="7205674"/>
            <a:ext cx="1763847" cy="1889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9FF7BEA1-C029-45F0-ADF8-255EC967EA27}"/>
              </a:ext>
            </a:extLst>
          </p:cNvPr>
          <p:cNvSpPr/>
          <p:nvPr/>
        </p:nvSpPr>
        <p:spPr>
          <a:xfrm>
            <a:off x="13048523" y="7053191"/>
            <a:ext cx="1763847" cy="188907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92793416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926624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Конфликты слияния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0943B6D2-CD28-4D74-892D-3E128474E7E8}"/>
              </a:ext>
            </a:extLst>
          </p:cNvPr>
          <p:cNvSpPr/>
          <p:nvPr/>
        </p:nvSpPr>
        <p:spPr>
          <a:xfrm>
            <a:off x="12934950" y="9094744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12ED2B75-D94F-4A3E-A8E4-A503841109DD}"/>
              </a:ext>
            </a:extLst>
          </p:cNvPr>
          <p:cNvSpPr/>
          <p:nvPr/>
        </p:nvSpPr>
        <p:spPr>
          <a:xfrm>
            <a:off x="12933422" y="5490629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949C454E-A2DB-44AA-8682-AC128FAD8236}"/>
              </a:ext>
            </a:extLst>
          </p:cNvPr>
          <p:cNvSpPr/>
          <p:nvPr/>
        </p:nvSpPr>
        <p:spPr>
          <a:xfrm>
            <a:off x="9497424" y="5744441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C9549291-2111-4310-9F02-35EA648CA68A}"/>
              </a:ext>
            </a:extLst>
          </p:cNvPr>
          <p:cNvSpPr/>
          <p:nvPr/>
        </p:nvSpPr>
        <p:spPr>
          <a:xfrm>
            <a:off x="9760676" y="6982221"/>
            <a:ext cx="1763847" cy="188907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9C5E7FEF-2C24-4A23-BAB4-D4E3CBB4EFBF}"/>
              </a:ext>
            </a:extLst>
          </p:cNvPr>
          <p:cNvSpPr/>
          <p:nvPr/>
        </p:nvSpPr>
        <p:spPr>
          <a:xfrm>
            <a:off x="12958822" y="7205674"/>
            <a:ext cx="1763847" cy="1889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9FF7BEA1-C029-45F0-ADF8-255EC967EA27}"/>
              </a:ext>
            </a:extLst>
          </p:cNvPr>
          <p:cNvSpPr/>
          <p:nvPr/>
        </p:nvSpPr>
        <p:spPr>
          <a:xfrm>
            <a:off x="13048523" y="7053191"/>
            <a:ext cx="1763847" cy="188907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DD913E-F660-463F-8215-7C1F72D5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435" y="2200110"/>
            <a:ext cx="10527573" cy="1135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19550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10809049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Работа с ветками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49400" y="2844981"/>
            <a:ext cx="21498560" cy="4624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branch </a:t>
            </a:r>
            <a:r>
              <a:rPr lang="ru-RU" sz="5400" dirty="0"/>
              <a:t>– список веток</a:t>
            </a:r>
            <a:endParaRPr lang="en-US" sz="5400" dirty="0"/>
          </a:p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checkout –b &lt;</a:t>
            </a:r>
            <a:r>
              <a:rPr lang="ru-RU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название_ветки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 </a:t>
            </a:r>
            <a:r>
              <a:rPr lang="ru-RU" sz="5400" dirty="0"/>
              <a:t>- создать новую ветку и переключиться на нее</a:t>
            </a:r>
            <a:endParaRPr lang="en-US" sz="5400" dirty="0"/>
          </a:p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merge &lt;</a:t>
            </a:r>
            <a:r>
              <a:rPr lang="ru-RU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название_ветки_для_вливания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</a:t>
            </a:r>
            <a:r>
              <a:rPr lang="ru-RU" sz="5400" dirty="0"/>
              <a:t>- влить в текущую ветку из заданной.</a:t>
            </a:r>
            <a:endParaRPr lang="en-US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7385B9-FDB1-453B-AF07-D14DDA075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10" y="6753225"/>
            <a:ext cx="16123979" cy="73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69301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7816242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Итоги главы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759341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4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459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97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459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0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459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3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460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6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460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9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460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2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461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5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461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8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461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1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461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4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462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7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462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0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462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3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463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6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463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9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463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2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464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5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464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8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464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6239DDF-F9B3-436A-8178-DB2E02D4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342" y="2882961"/>
            <a:ext cx="19669315" cy="7950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1" y="0"/>
                </a:moveTo>
                <a:cubicBezTo>
                  <a:pt x="439" y="0"/>
                  <a:pt x="329" y="0"/>
                  <a:pt x="256" y="46"/>
                </a:cubicBezTo>
                <a:cubicBezTo>
                  <a:pt x="151" y="103"/>
                  <a:pt x="69" y="227"/>
                  <a:pt x="30" y="385"/>
                </a:cubicBezTo>
                <a:cubicBezTo>
                  <a:pt x="0" y="495"/>
                  <a:pt x="0" y="660"/>
                  <a:pt x="0" y="934"/>
                </a:cubicBezTo>
                <a:lnTo>
                  <a:pt x="0" y="20666"/>
                </a:lnTo>
                <a:cubicBezTo>
                  <a:pt x="0" y="20940"/>
                  <a:pt x="0" y="21104"/>
                  <a:pt x="30" y="21213"/>
                </a:cubicBezTo>
                <a:cubicBezTo>
                  <a:pt x="69" y="21371"/>
                  <a:pt x="151" y="21497"/>
                  <a:pt x="256" y="21554"/>
                </a:cubicBezTo>
                <a:cubicBezTo>
                  <a:pt x="329" y="21600"/>
                  <a:pt x="439" y="21600"/>
                  <a:pt x="621" y="21600"/>
                </a:cubicBezTo>
                <a:lnTo>
                  <a:pt x="20988" y="21600"/>
                </a:lnTo>
                <a:cubicBezTo>
                  <a:pt x="21170" y="21600"/>
                  <a:pt x="21279" y="21600"/>
                  <a:pt x="21352" y="21554"/>
                </a:cubicBezTo>
                <a:cubicBezTo>
                  <a:pt x="21457" y="21497"/>
                  <a:pt x="21540" y="21371"/>
                  <a:pt x="21578" y="21213"/>
                </a:cubicBezTo>
                <a:cubicBezTo>
                  <a:pt x="21590" y="21169"/>
                  <a:pt x="21596" y="21107"/>
                  <a:pt x="21600" y="21040"/>
                </a:cubicBezTo>
                <a:lnTo>
                  <a:pt x="21600" y="560"/>
                </a:lnTo>
                <a:cubicBezTo>
                  <a:pt x="21596" y="493"/>
                  <a:pt x="21590" y="430"/>
                  <a:pt x="21578" y="385"/>
                </a:cubicBezTo>
                <a:cubicBezTo>
                  <a:pt x="21540" y="227"/>
                  <a:pt x="21457" y="103"/>
                  <a:pt x="21352" y="46"/>
                </a:cubicBezTo>
                <a:cubicBezTo>
                  <a:pt x="21279" y="0"/>
                  <a:pt x="21170" y="0"/>
                  <a:pt x="20988" y="0"/>
                </a:cubicBezTo>
                <a:lnTo>
                  <a:pt x="621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93883153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7816242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Итоги главы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74801" y="3042205"/>
            <a:ext cx="21498560" cy="1882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pPr marL="914400" indent="-914400">
              <a:buFontTx/>
              <a:buAutoNum type="arabicPeriod"/>
            </a:pPr>
            <a:r>
              <a:rPr lang="ru-RU" sz="5400" dirty="0"/>
              <a:t>В каждом репозитории есть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минимум 1 ветка </a:t>
            </a:r>
            <a:r>
              <a:rPr lang="ru-RU" sz="5400" dirty="0"/>
              <a:t>(</a:t>
            </a:r>
            <a:r>
              <a:rPr lang="en-US" sz="5400" dirty="0"/>
              <a:t>master/main).</a:t>
            </a:r>
            <a:endParaRPr lang="ru-RU" sz="5400" dirty="0"/>
          </a:p>
          <a:p>
            <a:pPr marL="914400" indent="-914400">
              <a:buAutoNum type="arabicPeriod"/>
            </a:pPr>
            <a:endParaRPr lang="ru-RU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4808699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7816242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Итоги главы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74801" y="3042205"/>
            <a:ext cx="21498560" cy="4624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pPr marL="914400" indent="-914400">
              <a:buFontTx/>
              <a:buAutoNum type="arabicPeriod"/>
            </a:pPr>
            <a:r>
              <a:rPr lang="ru-RU" sz="5400" dirty="0"/>
              <a:t>В каждом репозитории есть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минимум 1 ветка </a:t>
            </a:r>
            <a:r>
              <a:rPr lang="ru-RU" sz="5400" dirty="0"/>
              <a:t>(</a:t>
            </a:r>
            <a:r>
              <a:rPr lang="en-US" sz="5400" dirty="0"/>
              <a:t>master/main).</a:t>
            </a:r>
            <a:endParaRPr lang="ru-RU" sz="5400" dirty="0"/>
          </a:p>
          <a:p>
            <a:pPr marL="914400" indent="-914400">
              <a:buFontTx/>
              <a:buAutoNum type="arabicPeriod"/>
            </a:pPr>
            <a:r>
              <a:rPr lang="ru-RU" sz="5400" dirty="0"/>
              <a:t>Ветка состоит из последовательности </a:t>
            </a:r>
            <a:r>
              <a:rPr lang="ru-RU" sz="5400" dirty="0" err="1"/>
              <a:t>коммитов</a:t>
            </a:r>
            <a:r>
              <a:rPr lang="ru-RU" sz="5400" dirty="0"/>
              <a:t>. 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HEAD –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это указатель на последний </a:t>
            </a:r>
            <a:r>
              <a:rPr lang="ru-RU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коммит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в ветке</a:t>
            </a:r>
            <a:r>
              <a:rPr lang="ru-RU" sz="5400" dirty="0"/>
              <a:t>. Актуальность ветки определяется тем, на какой </a:t>
            </a:r>
            <a:r>
              <a:rPr lang="ru-RU" sz="5400" dirty="0" err="1"/>
              <a:t>коммит</a:t>
            </a:r>
            <a:r>
              <a:rPr lang="ru-RU" sz="5400" dirty="0"/>
              <a:t> указывает </a:t>
            </a:r>
            <a:r>
              <a:rPr lang="en-US" sz="5400" dirty="0"/>
              <a:t>HEAD.</a:t>
            </a:r>
            <a:endParaRPr lang="ru-RU" sz="5400" dirty="0"/>
          </a:p>
          <a:p>
            <a:pPr marL="914400" indent="-914400">
              <a:buAutoNum type="arabicPeriod"/>
            </a:pPr>
            <a:endParaRPr lang="ru-RU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246655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7816242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Итоги главы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74801" y="3042205"/>
            <a:ext cx="21498560" cy="8281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pPr marL="914400" indent="-914400">
              <a:buFontTx/>
              <a:buAutoNum type="arabicPeriod"/>
            </a:pPr>
            <a:r>
              <a:rPr lang="ru-RU" sz="5400" dirty="0"/>
              <a:t>В каждом репозитории есть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минимум 1 ветка </a:t>
            </a:r>
            <a:r>
              <a:rPr lang="ru-RU" sz="5400" dirty="0"/>
              <a:t>(</a:t>
            </a:r>
            <a:r>
              <a:rPr lang="en-US" sz="5400" dirty="0"/>
              <a:t>master/main).</a:t>
            </a:r>
            <a:endParaRPr lang="ru-RU" sz="5400" dirty="0"/>
          </a:p>
          <a:p>
            <a:pPr marL="914400" indent="-914400">
              <a:buFontTx/>
              <a:buAutoNum type="arabicPeriod"/>
            </a:pPr>
            <a:r>
              <a:rPr lang="ru-RU" sz="5400" dirty="0"/>
              <a:t>Ветка состоит из последовательности </a:t>
            </a:r>
            <a:r>
              <a:rPr lang="ru-RU" sz="5400" dirty="0" err="1"/>
              <a:t>коммитов</a:t>
            </a:r>
            <a:r>
              <a:rPr lang="ru-RU" sz="5400" dirty="0"/>
              <a:t>. 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HEAD –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это указатель на последний </a:t>
            </a:r>
            <a:r>
              <a:rPr lang="ru-RU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коммит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в ветке</a:t>
            </a:r>
            <a:r>
              <a:rPr lang="ru-RU" sz="5400" dirty="0"/>
              <a:t>. Актуальность ветки определяется тем, на какой </a:t>
            </a:r>
            <a:r>
              <a:rPr lang="ru-RU" sz="5400" dirty="0" err="1"/>
              <a:t>коммит</a:t>
            </a:r>
            <a:r>
              <a:rPr lang="ru-RU" sz="5400" dirty="0"/>
              <a:t> указывает </a:t>
            </a:r>
            <a:r>
              <a:rPr lang="en-US" sz="5400" dirty="0"/>
              <a:t>HEAD.</a:t>
            </a:r>
            <a:endParaRPr lang="ru-RU" sz="5400" dirty="0"/>
          </a:p>
          <a:p>
            <a:pPr marL="914400" indent="-914400">
              <a:buFontTx/>
              <a:buAutoNum type="arabicPeriod"/>
            </a:pPr>
            <a:r>
              <a:rPr lang="ru-RU" sz="5400" dirty="0"/>
              <a:t>Каждая ветка хранит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свое состояние файловой системы</a:t>
            </a:r>
            <a:r>
              <a:rPr lang="ru-RU" sz="5400" dirty="0"/>
              <a:t>. Один и тот же файл в разных ветках может иметь разное содержимое, а какой-то файл может отсутствовать.</a:t>
            </a:r>
          </a:p>
          <a:p>
            <a:pPr marL="914400" indent="-914400">
              <a:buFontTx/>
              <a:buAutoNum type="arabicPeriod"/>
            </a:pPr>
            <a:endParaRPr lang="ru-RU" sz="5400" dirty="0"/>
          </a:p>
          <a:p>
            <a:pPr marL="914400" indent="-914400">
              <a:buAutoNum type="arabicPeriod"/>
            </a:pPr>
            <a:endParaRPr lang="ru-RU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4116999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7816242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Итоги главы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74801" y="3042205"/>
            <a:ext cx="21498560" cy="11023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pPr marL="914400" indent="-914400">
              <a:buFontTx/>
              <a:buAutoNum type="arabicPeriod"/>
            </a:pPr>
            <a:r>
              <a:rPr lang="ru-RU" sz="5400" dirty="0"/>
              <a:t>В каждом репозитории есть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минимум 1 ветка </a:t>
            </a:r>
            <a:r>
              <a:rPr lang="ru-RU" sz="5400" dirty="0"/>
              <a:t>(</a:t>
            </a:r>
            <a:r>
              <a:rPr lang="en-US" sz="5400" dirty="0"/>
              <a:t>master/main).</a:t>
            </a:r>
            <a:endParaRPr lang="ru-RU" sz="5400" dirty="0"/>
          </a:p>
          <a:p>
            <a:pPr marL="914400" indent="-914400">
              <a:buFontTx/>
              <a:buAutoNum type="arabicPeriod"/>
            </a:pPr>
            <a:r>
              <a:rPr lang="ru-RU" sz="5400" dirty="0"/>
              <a:t>Ветка состоит из последовательности </a:t>
            </a:r>
            <a:r>
              <a:rPr lang="ru-RU" sz="5400" dirty="0" err="1"/>
              <a:t>коммитов</a:t>
            </a:r>
            <a:r>
              <a:rPr lang="ru-RU" sz="5400" dirty="0"/>
              <a:t>. 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HEAD –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это указатель на последний </a:t>
            </a:r>
            <a:r>
              <a:rPr lang="ru-RU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коммит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 в ветке</a:t>
            </a:r>
            <a:r>
              <a:rPr lang="ru-RU" sz="5400" dirty="0"/>
              <a:t>. Актуальность ветки определяется тем, на какой </a:t>
            </a:r>
            <a:r>
              <a:rPr lang="ru-RU" sz="5400" dirty="0" err="1"/>
              <a:t>коммит</a:t>
            </a:r>
            <a:r>
              <a:rPr lang="ru-RU" sz="5400" dirty="0"/>
              <a:t> указывает </a:t>
            </a:r>
            <a:r>
              <a:rPr lang="en-US" sz="5400" dirty="0"/>
              <a:t>HEAD.</a:t>
            </a:r>
            <a:endParaRPr lang="ru-RU" sz="5400" dirty="0"/>
          </a:p>
          <a:p>
            <a:pPr marL="914400" indent="-914400">
              <a:buFontTx/>
              <a:buAutoNum type="arabicPeriod"/>
            </a:pPr>
            <a:r>
              <a:rPr lang="ru-RU" sz="5400" dirty="0"/>
              <a:t>Каждая ветка хранит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свое состояние файловой системы</a:t>
            </a:r>
            <a:r>
              <a:rPr lang="ru-RU" sz="5400" dirty="0"/>
              <a:t>. Один и тот же файл в разных ветках может иметь разное содержимое, а какой-то файл может отсутствовать.</a:t>
            </a:r>
          </a:p>
          <a:p>
            <a:pPr marL="914400" indent="-914400">
              <a:buFontTx/>
              <a:buAutoNum type="arabicPeriod"/>
            </a:pPr>
            <a:r>
              <a:rPr lang="ru-RU" sz="5400" dirty="0"/>
              <a:t>Используются для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параллельной работы нескольких людей над одним проектом</a:t>
            </a:r>
            <a:r>
              <a:rPr lang="ru-RU" sz="5400" dirty="0"/>
              <a:t>. Они позволяют вносить изменения в файлы, не мешая этим самым другому человеку.</a:t>
            </a:r>
          </a:p>
          <a:p>
            <a:pPr marL="914400" indent="-914400">
              <a:buFontTx/>
              <a:buAutoNum type="arabicPeriod"/>
            </a:pPr>
            <a:endParaRPr lang="ru-RU" sz="5400" dirty="0"/>
          </a:p>
          <a:p>
            <a:pPr marL="914400" indent="-914400">
              <a:buAutoNum type="arabicPeriod"/>
            </a:pPr>
            <a:endParaRPr lang="ru-RU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5375213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Заголовок"/>
          <p:cNvSpPr txBox="1"/>
          <p:nvPr/>
        </p:nvSpPr>
        <p:spPr>
          <a:xfrm>
            <a:off x="1524000" y="5215493"/>
            <a:ext cx="17326859" cy="328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20000" spc="-4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ea typeface="SB Sans Display Light"/>
                <a:cs typeface="SB Sans Display Light"/>
                <a:sym typeface="SB Sans Display Light"/>
              </a:defRPr>
            </a:lvl1pPr>
          </a:lstStyle>
          <a:p>
            <a:r>
              <a:rPr lang="ru-RU" sz="16700" dirty="0"/>
              <a:t>Частые операции</a:t>
            </a:r>
            <a:r>
              <a:rPr lang="en-US" sz="16700" dirty="0"/>
              <a:t>:</a:t>
            </a:r>
          </a:p>
          <a:p>
            <a:r>
              <a:rPr lang="ru-RU" sz="11600" dirty="0"/>
              <a:t>отмена изменений</a:t>
            </a:r>
          </a:p>
        </p:txBody>
      </p:sp>
      <p:grpSp>
        <p:nvGrpSpPr>
          <p:cNvPr id="4594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459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97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459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0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459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3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460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6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460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9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460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2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461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5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461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8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461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1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461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4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462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7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462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0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462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3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463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6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463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9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463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2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464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5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464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8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464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6135992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5145639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git reset</a:t>
            </a:r>
            <a:endParaRPr lang="ru-RU" dirty="0"/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49400" y="2844981"/>
            <a:ext cx="21498560" cy="5538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reset &lt;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режим&gt; &lt;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hash_</a:t>
            </a:r>
            <a:r>
              <a:rPr lang="ru-RU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коммита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 </a:t>
            </a:r>
            <a:r>
              <a:rPr lang="ru-RU" sz="5400" dirty="0"/>
              <a:t>- переносит </a:t>
            </a:r>
            <a:r>
              <a:rPr lang="en-US" sz="5400" dirty="0"/>
              <a:t>HEAD </a:t>
            </a:r>
            <a:r>
              <a:rPr lang="ru-RU" sz="5400" dirty="0"/>
              <a:t>ветки на </a:t>
            </a:r>
            <a:r>
              <a:rPr lang="ru-RU" sz="5400" dirty="0" err="1"/>
              <a:t>коммит</a:t>
            </a:r>
            <a:r>
              <a:rPr lang="ru-RU" sz="5400" dirty="0"/>
              <a:t> с заданным </a:t>
            </a:r>
            <a:r>
              <a:rPr lang="en-US" sz="5400" dirty="0"/>
              <a:t>hash.</a:t>
            </a:r>
            <a:r>
              <a:rPr lang="ru-RU" sz="5400" dirty="0"/>
              <a:t> Имеет несколько режимов</a:t>
            </a:r>
            <a:r>
              <a:rPr lang="en-US" sz="5400" dirty="0"/>
              <a:t>:</a:t>
            </a:r>
          </a:p>
          <a:p>
            <a:pPr marL="685800" indent="-685800">
              <a:buFontTx/>
              <a:buChar char="-"/>
            </a:pPr>
            <a:r>
              <a:rPr lang="en-US" sz="5400" dirty="0"/>
              <a:t>hard</a:t>
            </a:r>
          </a:p>
          <a:p>
            <a:pPr marL="685800" indent="-685800">
              <a:buFontTx/>
              <a:buChar char="-"/>
            </a:pPr>
            <a:r>
              <a:rPr lang="en-US" sz="5400" dirty="0"/>
              <a:t>soft</a:t>
            </a:r>
          </a:p>
          <a:p>
            <a:pPr marL="685800" indent="-685800">
              <a:buFontTx/>
              <a:buChar char="-"/>
            </a:pPr>
            <a:r>
              <a:rPr lang="en-US" sz="5400" dirty="0"/>
              <a:t>mixed</a:t>
            </a:r>
            <a:endParaRPr lang="ru-RU" sz="5400" dirty="0"/>
          </a:p>
          <a:p>
            <a:r>
              <a:rPr lang="ru-RU" sz="5400" dirty="0"/>
              <a:t>Пример</a:t>
            </a:r>
            <a:r>
              <a:rPr lang="en-US" sz="5400" dirty="0"/>
              <a:t>: </a:t>
            </a:r>
            <a:r>
              <a:rPr lang="ru-RU" sz="5400" dirty="0"/>
              <a:t>«</a:t>
            </a:r>
            <a:r>
              <a:rPr lang="en-US" sz="5400" dirty="0"/>
              <a:t>git</a:t>
            </a:r>
            <a:r>
              <a:rPr lang="ru-RU" sz="5400" dirty="0"/>
              <a:t> </a:t>
            </a:r>
            <a:r>
              <a:rPr lang="en-US" sz="5400" dirty="0"/>
              <a:t>reset –hard 568b33b7</a:t>
            </a:r>
            <a:r>
              <a:rPr lang="ru-RU" sz="5400" dirty="0"/>
              <a:t>»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680F40-8699-4633-BE96-5C5F6D8E8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287" y="7626032"/>
            <a:ext cx="13941425" cy="648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88816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16999847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Как </a:t>
            </a:r>
            <a:r>
              <a:rPr lang="en-US" dirty="0"/>
              <a:t>git </a:t>
            </a:r>
            <a:r>
              <a:rPr lang="ru-RU" dirty="0"/>
              <a:t>отслеживает файлы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488C17-E065-4255-B303-31F974D3F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254" y="2883137"/>
            <a:ext cx="15057616" cy="10142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1" y="0"/>
                </a:moveTo>
                <a:cubicBezTo>
                  <a:pt x="439" y="0"/>
                  <a:pt x="329" y="0"/>
                  <a:pt x="256" y="46"/>
                </a:cubicBezTo>
                <a:cubicBezTo>
                  <a:pt x="151" y="103"/>
                  <a:pt x="69" y="227"/>
                  <a:pt x="30" y="385"/>
                </a:cubicBezTo>
                <a:cubicBezTo>
                  <a:pt x="0" y="495"/>
                  <a:pt x="0" y="660"/>
                  <a:pt x="0" y="934"/>
                </a:cubicBezTo>
                <a:lnTo>
                  <a:pt x="0" y="20666"/>
                </a:lnTo>
                <a:cubicBezTo>
                  <a:pt x="0" y="20940"/>
                  <a:pt x="0" y="21104"/>
                  <a:pt x="30" y="21213"/>
                </a:cubicBezTo>
                <a:cubicBezTo>
                  <a:pt x="69" y="21371"/>
                  <a:pt x="151" y="21497"/>
                  <a:pt x="256" y="21554"/>
                </a:cubicBezTo>
                <a:cubicBezTo>
                  <a:pt x="329" y="21600"/>
                  <a:pt x="439" y="21600"/>
                  <a:pt x="621" y="21600"/>
                </a:cubicBezTo>
                <a:lnTo>
                  <a:pt x="20988" y="21600"/>
                </a:lnTo>
                <a:cubicBezTo>
                  <a:pt x="21170" y="21600"/>
                  <a:pt x="21279" y="21600"/>
                  <a:pt x="21352" y="21554"/>
                </a:cubicBezTo>
                <a:cubicBezTo>
                  <a:pt x="21457" y="21497"/>
                  <a:pt x="21540" y="21371"/>
                  <a:pt x="21578" y="21213"/>
                </a:cubicBezTo>
                <a:cubicBezTo>
                  <a:pt x="21590" y="21169"/>
                  <a:pt x="21596" y="21107"/>
                  <a:pt x="21600" y="21040"/>
                </a:cubicBezTo>
                <a:lnTo>
                  <a:pt x="21600" y="560"/>
                </a:lnTo>
                <a:cubicBezTo>
                  <a:pt x="21596" y="493"/>
                  <a:pt x="21590" y="430"/>
                  <a:pt x="21578" y="385"/>
                </a:cubicBezTo>
                <a:cubicBezTo>
                  <a:pt x="21540" y="227"/>
                  <a:pt x="21457" y="103"/>
                  <a:pt x="21352" y="46"/>
                </a:cubicBezTo>
                <a:cubicBezTo>
                  <a:pt x="21279" y="0"/>
                  <a:pt x="21170" y="0"/>
                  <a:pt x="20988" y="0"/>
                </a:cubicBezTo>
                <a:lnTo>
                  <a:pt x="621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0090060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926624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--</a:t>
            </a:r>
            <a:r>
              <a:rPr lang="en-US" sz="9600" b="1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soft</a:t>
            </a:r>
            <a:endParaRPr lang="ru-RU" sz="9600" b="1" dirty="0">
              <a:solidFill>
                <a:srgbClr val="000000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0943B6D2-CD28-4D74-892D-3E128474E7E8}"/>
              </a:ext>
            </a:extLst>
          </p:cNvPr>
          <p:cNvSpPr/>
          <p:nvPr/>
        </p:nvSpPr>
        <p:spPr>
          <a:xfrm>
            <a:off x="12934950" y="9094744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12ED2B75-D94F-4A3E-A8E4-A503841109DD}"/>
              </a:ext>
            </a:extLst>
          </p:cNvPr>
          <p:cNvSpPr/>
          <p:nvPr/>
        </p:nvSpPr>
        <p:spPr>
          <a:xfrm>
            <a:off x="12933422" y="5490629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949C454E-A2DB-44AA-8682-AC128FAD8236}"/>
              </a:ext>
            </a:extLst>
          </p:cNvPr>
          <p:cNvSpPr/>
          <p:nvPr/>
        </p:nvSpPr>
        <p:spPr>
          <a:xfrm>
            <a:off x="9497424" y="5744441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C9549291-2111-4310-9F02-35EA648CA68A}"/>
              </a:ext>
            </a:extLst>
          </p:cNvPr>
          <p:cNvSpPr/>
          <p:nvPr/>
        </p:nvSpPr>
        <p:spPr>
          <a:xfrm>
            <a:off x="9760676" y="6982221"/>
            <a:ext cx="1763847" cy="188907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9C5E7FEF-2C24-4A23-BAB4-D4E3CBB4EFBF}"/>
              </a:ext>
            </a:extLst>
          </p:cNvPr>
          <p:cNvSpPr/>
          <p:nvPr/>
        </p:nvSpPr>
        <p:spPr>
          <a:xfrm>
            <a:off x="12958822" y="7205674"/>
            <a:ext cx="1763847" cy="1889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9FF7BEA1-C029-45F0-ADF8-255EC967EA27}"/>
              </a:ext>
            </a:extLst>
          </p:cNvPr>
          <p:cNvSpPr/>
          <p:nvPr/>
        </p:nvSpPr>
        <p:spPr>
          <a:xfrm>
            <a:off x="13048523" y="7053191"/>
            <a:ext cx="1763847" cy="188907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6CD02F-9F76-414D-A9EB-6E425637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334" y="2169620"/>
            <a:ext cx="16040851" cy="1095300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BEED15-3A73-487F-94A9-92D61D72A238}"/>
              </a:ext>
            </a:extLst>
          </p:cNvPr>
          <p:cNvSpPr/>
          <p:nvPr/>
        </p:nvSpPr>
        <p:spPr>
          <a:xfrm>
            <a:off x="8229600" y="2487329"/>
            <a:ext cx="634482" cy="44248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8CF789-2948-42FB-8CDF-B99E2570A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262" y="2106004"/>
            <a:ext cx="16508444" cy="1125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005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926624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--</a:t>
            </a:r>
            <a:r>
              <a:rPr lang="en-US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mixed (</a:t>
            </a: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по умолчанию)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0943B6D2-CD28-4D74-892D-3E128474E7E8}"/>
              </a:ext>
            </a:extLst>
          </p:cNvPr>
          <p:cNvSpPr/>
          <p:nvPr/>
        </p:nvSpPr>
        <p:spPr>
          <a:xfrm>
            <a:off x="12934950" y="9094744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12ED2B75-D94F-4A3E-A8E4-A503841109DD}"/>
              </a:ext>
            </a:extLst>
          </p:cNvPr>
          <p:cNvSpPr/>
          <p:nvPr/>
        </p:nvSpPr>
        <p:spPr>
          <a:xfrm>
            <a:off x="12933422" y="5490629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949C454E-A2DB-44AA-8682-AC128FAD8236}"/>
              </a:ext>
            </a:extLst>
          </p:cNvPr>
          <p:cNvSpPr/>
          <p:nvPr/>
        </p:nvSpPr>
        <p:spPr>
          <a:xfrm>
            <a:off x="9497424" y="5744441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C9549291-2111-4310-9F02-35EA648CA68A}"/>
              </a:ext>
            </a:extLst>
          </p:cNvPr>
          <p:cNvSpPr/>
          <p:nvPr/>
        </p:nvSpPr>
        <p:spPr>
          <a:xfrm>
            <a:off x="9760676" y="6982221"/>
            <a:ext cx="1763847" cy="188907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9C5E7FEF-2C24-4A23-BAB4-D4E3CBB4EFBF}"/>
              </a:ext>
            </a:extLst>
          </p:cNvPr>
          <p:cNvSpPr/>
          <p:nvPr/>
        </p:nvSpPr>
        <p:spPr>
          <a:xfrm>
            <a:off x="12958822" y="7205674"/>
            <a:ext cx="1763847" cy="1889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9FF7BEA1-C029-45F0-ADF8-255EC967EA27}"/>
              </a:ext>
            </a:extLst>
          </p:cNvPr>
          <p:cNvSpPr/>
          <p:nvPr/>
        </p:nvSpPr>
        <p:spPr>
          <a:xfrm>
            <a:off x="13048523" y="7053191"/>
            <a:ext cx="1763847" cy="188907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6CD02F-9F76-414D-A9EB-6E425637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334" y="2169620"/>
            <a:ext cx="16040851" cy="1095300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BEED15-3A73-487F-94A9-92D61D72A238}"/>
              </a:ext>
            </a:extLst>
          </p:cNvPr>
          <p:cNvSpPr/>
          <p:nvPr/>
        </p:nvSpPr>
        <p:spPr>
          <a:xfrm>
            <a:off x="8229600" y="2487329"/>
            <a:ext cx="634482" cy="44248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08488046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926624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--</a:t>
            </a:r>
            <a:r>
              <a:rPr lang="en-US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hard </a:t>
            </a:r>
            <a:r>
              <a:rPr lang="ru-RU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(самый опасный)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0943B6D2-CD28-4D74-892D-3E128474E7E8}"/>
              </a:ext>
            </a:extLst>
          </p:cNvPr>
          <p:cNvSpPr/>
          <p:nvPr/>
        </p:nvSpPr>
        <p:spPr>
          <a:xfrm>
            <a:off x="12934950" y="9094744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12ED2B75-D94F-4A3E-A8E4-A503841109DD}"/>
              </a:ext>
            </a:extLst>
          </p:cNvPr>
          <p:cNvSpPr/>
          <p:nvPr/>
        </p:nvSpPr>
        <p:spPr>
          <a:xfrm>
            <a:off x="12933422" y="5490629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949C454E-A2DB-44AA-8682-AC128FAD8236}"/>
              </a:ext>
            </a:extLst>
          </p:cNvPr>
          <p:cNvSpPr/>
          <p:nvPr/>
        </p:nvSpPr>
        <p:spPr>
          <a:xfrm>
            <a:off x="9497424" y="5744441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C9549291-2111-4310-9F02-35EA648CA68A}"/>
              </a:ext>
            </a:extLst>
          </p:cNvPr>
          <p:cNvSpPr/>
          <p:nvPr/>
        </p:nvSpPr>
        <p:spPr>
          <a:xfrm>
            <a:off x="9760676" y="6982221"/>
            <a:ext cx="1763847" cy="188907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9C5E7FEF-2C24-4A23-BAB4-D4E3CBB4EFBF}"/>
              </a:ext>
            </a:extLst>
          </p:cNvPr>
          <p:cNvSpPr/>
          <p:nvPr/>
        </p:nvSpPr>
        <p:spPr>
          <a:xfrm>
            <a:off x="12958822" y="7205674"/>
            <a:ext cx="1763847" cy="1889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9FF7BEA1-C029-45F0-ADF8-255EC967EA27}"/>
              </a:ext>
            </a:extLst>
          </p:cNvPr>
          <p:cNvSpPr/>
          <p:nvPr/>
        </p:nvSpPr>
        <p:spPr>
          <a:xfrm>
            <a:off x="13048523" y="7053191"/>
            <a:ext cx="1763847" cy="188907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6CD02F-9F76-414D-A9EB-6E425637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334" y="2148054"/>
            <a:ext cx="16040851" cy="1095300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BEED15-3A73-487F-94A9-92D61D72A238}"/>
              </a:ext>
            </a:extLst>
          </p:cNvPr>
          <p:cNvSpPr/>
          <p:nvPr/>
        </p:nvSpPr>
        <p:spPr>
          <a:xfrm>
            <a:off x="8229600" y="2487329"/>
            <a:ext cx="4165600" cy="129885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00716BC-223A-44B9-A3B8-AC234EFB5FBB}"/>
              </a:ext>
            </a:extLst>
          </p:cNvPr>
          <p:cNvSpPr/>
          <p:nvPr/>
        </p:nvSpPr>
        <p:spPr>
          <a:xfrm>
            <a:off x="7181462" y="2669563"/>
            <a:ext cx="5714661" cy="856373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0BC4CE8-A6AB-40C9-A141-E33D19F5F095}"/>
              </a:ext>
            </a:extLst>
          </p:cNvPr>
          <p:cNvSpPr/>
          <p:nvPr/>
        </p:nvSpPr>
        <p:spPr>
          <a:xfrm>
            <a:off x="11828793" y="2189605"/>
            <a:ext cx="8175792" cy="543495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23543A-572B-45E4-ADD2-87C85DEE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988" y="2556730"/>
            <a:ext cx="6430024" cy="570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0325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17916764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Конфигурация пользователя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49400" y="2844981"/>
            <a:ext cx="21498560" cy="3710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ru-RU" sz="5400" dirty="0"/>
              <a:t>Конфигурация пользователя, от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лица которого будут осуществляться обновления</a:t>
            </a:r>
            <a:r>
              <a:rPr lang="ru-RU" sz="5400" dirty="0"/>
              <a:t>. Как правило, задается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1 раз</a:t>
            </a:r>
            <a:r>
              <a:rPr lang="ru-RU" sz="5400" dirty="0"/>
              <a:t>. Глобальная конфигурация позволяет задавать значения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для всех файлов</a:t>
            </a:r>
            <a:r>
              <a:rPr lang="ru-RU" sz="5400" dirty="0"/>
              <a:t>.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FB82A5-D4C4-4D41-8810-3E6197DBA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812" y="5717393"/>
            <a:ext cx="21663576" cy="817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23744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21092313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git revert – </a:t>
            </a:r>
            <a:r>
              <a:rPr lang="ru-RU" dirty="0"/>
              <a:t>откат </a:t>
            </a:r>
            <a:r>
              <a:rPr lang="ru-RU" dirty="0" err="1"/>
              <a:t>коммита</a:t>
            </a:r>
            <a:r>
              <a:rPr lang="ru-RU" dirty="0"/>
              <a:t> / файла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49400" y="2844981"/>
            <a:ext cx="21498560" cy="279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revert &lt;</a:t>
            </a:r>
            <a:r>
              <a:rPr lang="ru-RU" sz="5400" dirty="0" err="1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коммит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&gt;</a:t>
            </a:r>
            <a:r>
              <a:rPr lang="ru-RU" sz="5400" dirty="0"/>
              <a:t>– отменяет внесенные в </a:t>
            </a:r>
            <a:r>
              <a:rPr lang="ru-RU" sz="5400" dirty="0" err="1"/>
              <a:t>коммите</a:t>
            </a:r>
            <a:r>
              <a:rPr lang="ru-RU" sz="5400" dirty="0"/>
              <a:t> изменения и добавляет новый </a:t>
            </a:r>
            <a:r>
              <a:rPr lang="ru-RU" sz="5400" dirty="0" err="1"/>
              <a:t>коммит</a:t>
            </a:r>
            <a:r>
              <a:rPr lang="ru-RU" sz="5400" dirty="0"/>
              <a:t> с полученным содержимым. </a:t>
            </a:r>
            <a:r>
              <a:rPr lang="en-US" sz="5400" dirty="0"/>
              <a:t>UI </a:t>
            </a:r>
            <a:r>
              <a:rPr lang="ru-RU" sz="5400" dirty="0"/>
              <a:t>позволяет откатывать отдельные файлы</a:t>
            </a:r>
            <a:endParaRPr lang="en-US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A5279F-9A7C-4501-B579-6636F93F0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31" y="5852465"/>
            <a:ext cx="13271738" cy="760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86885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926624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en-US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git reset vs git revert</a:t>
            </a:r>
            <a:endParaRPr lang="ru-RU" sz="9600" b="1" dirty="0">
              <a:solidFill>
                <a:srgbClr val="000000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0943B6D2-CD28-4D74-892D-3E128474E7E8}"/>
              </a:ext>
            </a:extLst>
          </p:cNvPr>
          <p:cNvSpPr/>
          <p:nvPr/>
        </p:nvSpPr>
        <p:spPr>
          <a:xfrm>
            <a:off x="12934950" y="9094744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12ED2B75-D94F-4A3E-A8E4-A503841109DD}"/>
              </a:ext>
            </a:extLst>
          </p:cNvPr>
          <p:cNvSpPr/>
          <p:nvPr/>
        </p:nvSpPr>
        <p:spPr>
          <a:xfrm>
            <a:off x="12933422" y="5490629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949C454E-A2DB-44AA-8682-AC128FAD8236}"/>
              </a:ext>
            </a:extLst>
          </p:cNvPr>
          <p:cNvSpPr/>
          <p:nvPr/>
        </p:nvSpPr>
        <p:spPr>
          <a:xfrm>
            <a:off x="9497424" y="5744441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C9549291-2111-4310-9F02-35EA648CA68A}"/>
              </a:ext>
            </a:extLst>
          </p:cNvPr>
          <p:cNvSpPr/>
          <p:nvPr/>
        </p:nvSpPr>
        <p:spPr>
          <a:xfrm>
            <a:off x="9760676" y="6982221"/>
            <a:ext cx="1763847" cy="188907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9C5E7FEF-2C24-4A23-BAB4-D4E3CBB4EFBF}"/>
              </a:ext>
            </a:extLst>
          </p:cNvPr>
          <p:cNvSpPr/>
          <p:nvPr/>
        </p:nvSpPr>
        <p:spPr>
          <a:xfrm>
            <a:off x="12958822" y="7205674"/>
            <a:ext cx="1763847" cy="1889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9FF7BEA1-C029-45F0-ADF8-255EC967EA27}"/>
              </a:ext>
            </a:extLst>
          </p:cNvPr>
          <p:cNvSpPr/>
          <p:nvPr/>
        </p:nvSpPr>
        <p:spPr>
          <a:xfrm>
            <a:off x="13048523" y="7053191"/>
            <a:ext cx="1763847" cy="188907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46E885-C163-4D8F-9D99-C4DD0FAC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98" y="2254731"/>
            <a:ext cx="22087403" cy="1124727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E013644-541B-4D05-A11F-9EBD427014F6}"/>
              </a:ext>
            </a:extLst>
          </p:cNvPr>
          <p:cNvSpPr/>
          <p:nvPr/>
        </p:nvSpPr>
        <p:spPr>
          <a:xfrm>
            <a:off x="4507551" y="4388815"/>
            <a:ext cx="6023652" cy="744032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D008D48E-CB9F-47C0-80E2-7BD2168F9ED6}"/>
              </a:ext>
            </a:extLst>
          </p:cNvPr>
          <p:cNvSpPr/>
          <p:nvPr/>
        </p:nvSpPr>
        <p:spPr>
          <a:xfrm>
            <a:off x="16836348" y="2169620"/>
            <a:ext cx="7095806" cy="985727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77780174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926624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en-US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git reset vs git revert</a:t>
            </a:r>
            <a:endParaRPr lang="ru-RU" sz="9600" b="1" dirty="0">
              <a:solidFill>
                <a:srgbClr val="000000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0943B6D2-CD28-4D74-892D-3E128474E7E8}"/>
              </a:ext>
            </a:extLst>
          </p:cNvPr>
          <p:cNvSpPr/>
          <p:nvPr/>
        </p:nvSpPr>
        <p:spPr>
          <a:xfrm>
            <a:off x="12934950" y="9094744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12ED2B75-D94F-4A3E-A8E4-A503841109DD}"/>
              </a:ext>
            </a:extLst>
          </p:cNvPr>
          <p:cNvSpPr/>
          <p:nvPr/>
        </p:nvSpPr>
        <p:spPr>
          <a:xfrm>
            <a:off x="12933422" y="5490629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949C454E-A2DB-44AA-8682-AC128FAD8236}"/>
              </a:ext>
            </a:extLst>
          </p:cNvPr>
          <p:cNvSpPr/>
          <p:nvPr/>
        </p:nvSpPr>
        <p:spPr>
          <a:xfrm>
            <a:off x="9497424" y="5744441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C9549291-2111-4310-9F02-35EA648CA68A}"/>
              </a:ext>
            </a:extLst>
          </p:cNvPr>
          <p:cNvSpPr/>
          <p:nvPr/>
        </p:nvSpPr>
        <p:spPr>
          <a:xfrm>
            <a:off x="9760676" y="6982221"/>
            <a:ext cx="1763847" cy="188907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9C5E7FEF-2C24-4A23-BAB4-D4E3CBB4EFBF}"/>
              </a:ext>
            </a:extLst>
          </p:cNvPr>
          <p:cNvSpPr/>
          <p:nvPr/>
        </p:nvSpPr>
        <p:spPr>
          <a:xfrm>
            <a:off x="12958822" y="7205674"/>
            <a:ext cx="1763847" cy="1889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9FF7BEA1-C029-45F0-ADF8-255EC967EA27}"/>
              </a:ext>
            </a:extLst>
          </p:cNvPr>
          <p:cNvSpPr/>
          <p:nvPr/>
        </p:nvSpPr>
        <p:spPr>
          <a:xfrm>
            <a:off x="13048523" y="7053191"/>
            <a:ext cx="1763847" cy="188907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46E885-C163-4D8F-9D99-C4DD0FAC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98" y="2254731"/>
            <a:ext cx="22087403" cy="1124727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E013644-541B-4D05-A11F-9EBD427014F6}"/>
              </a:ext>
            </a:extLst>
          </p:cNvPr>
          <p:cNvSpPr/>
          <p:nvPr/>
        </p:nvSpPr>
        <p:spPr>
          <a:xfrm>
            <a:off x="6439421" y="7679038"/>
            <a:ext cx="3824712" cy="421295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D008D48E-CB9F-47C0-80E2-7BD2168F9ED6}"/>
              </a:ext>
            </a:extLst>
          </p:cNvPr>
          <p:cNvSpPr/>
          <p:nvPr/>
        </p:nvSpPr>
        <p:spPr>
          <a:xfrm>
            <a:off x="16836348" y="2169620"/>
            <a:ext cx="7095806" cy="985727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769179214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926624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en-US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git reset vs git revert</a:t>
            </a:r>
            <a:endParaRPr lang="ru-RU" sz="9600" b="1" dirty="0">
              <a:solidFill>
                <a:srgbClr val="000000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0943B6D2-CD28-4D74-892D-3E128474E7E8}"/>
              </a:ext>
            </a:extLst>
          </p:cNvPr>
          <p:cNvSpPr/>
          <p:nvPr/>
        </p:nvSpPr>
        <p:spPr>
          <a:xfrm>
            <a:off x="12934950" y="9094744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12ED2B75-D94F-4A3E-A8E4-A503841109DD}"/>
              </a:ext>
            </a:extLst>
          </p:cNvPr>
          <p:cNvSpPr/>
          <p:nvPr/>
        </p:nvSpPr>
        <p:spPr>
          <a:xfrm>
            <a:off x="12933422" y="5490629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949C454E-A2DB-44AA-8682-AC128FAD8236}"/>
              </a:ext>
            </a:extLst>
          </p:cNvPr>
          <p:cNvSpPr/>
          <p:nvPr/>
        </p:nvSpPr>
        <p:spPr>
          <a:xfrm>
            <a:off x="9497424" y="5744441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C9549291-2111-4310-9F02-35EA648CA68A}"/>
              </a:ext>
            </a:extLst>
          </p:cNvPr>
          <p:cNvSpPr/>
          <p:nvPr/>
        </p:nvSpPr>
        <p:spPr>
          <a:xfrm>
            <a:off x="9760676" y="6982221"/>
            <a:ext cx="1763847" cy="188907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9C5E7FEF-2C24-4A23-BAB4-D4E3CBB4EFBF}"/>
              </a:ext>
            </a:extLst>
          </p:cNvPr>
          <p:cNvSpPr/>
          <p:nvPr/>
        </p:nvSpPr>
        <p:spPr>
          <a:xfrm>
            <a:off x="12958822" y="7205674"/>
            <a:ext cx="1763847" cy="1889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9FF7BEA1-C029-45F0-ADF8-255EC967EA27}"/>
              </a:ext>
            </a:extLst>
          </p:cNvPr>
          <p:cNvSpPr/>
          <p:nvPr/>
        </p:nvSpPr>
        <p:spPr>
          <a:xfrm>
            <a:off x="13048523" y="7053191"/>
            <a:ext cx="1763847" cy="188907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46E885-C163-4D8F-9D99-C4DD0FAC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98" y="2254731"/>
            <a:ext cx="22087403" cy="11247273"/>
          </a:xfrm>
          <a:prstGeom prst="rect">
            <a:avLst/>
          </a:prstGeom>
        </p:spPr>
      </p:pic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D008D48E-CB9F-47C0-80E2-7BD2168F9ED6}"/>
              </a:ext>
            </a:extLst>
          </p:cNvPr>
          <p:cNvSpPr/>
          <p:nvPr/>
        </p:nvSpPr>
        <p:spPr>
          <a:xfrm>
            <a:off x="16836348" y="2169620"/>
            <a:ext cx="7095806" cy="985727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74468619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2E338-5663-41A4-8813-B01FCC2BC69A}"/>
              </a:ext>
            </a:extLst>
          </p:cNvPr>
          <p:cNvSpPr/>
          <p:nvPr/>
        </p:nvSpPr>
        <p:spPr>
          <a:xfrm>
            <a:off x="-127000" y="-25400"/>
            <a:ext cx="24672365" cy="13741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390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638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3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639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6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639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399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639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2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640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5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640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08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640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1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640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4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641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17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64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0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64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3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64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6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64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29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64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2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64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5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64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38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64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1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64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44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64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" name="Text 1">
            <a:extLst>
              <a:ext uri="{FF2B5EF4-FFF2-40B4-BE49-F238E27FC236}">
                <a16:creationId xmlns:a16="http://schemas.microsoft.com/office/drawing/2014/main" id="{79AB2086-D555-48BF-8A7C-96857B49D633}"/>
              </a:ext>
            </a:extLst>
          </p:cNvPr>
          <p:cNvSpPr/>
          <p:nvPr/>
        </p:nvSpPr>
        <p:spPr>
          <a:xfrm>
            <a:off x="1356966" y="926624"/>
            <a:ext cx="21203588" cy="226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en-US" sz="9600" b="1" dirty="0">
                <a:solidFill>
                  <a:srgbClr val="000000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git reset vs git revert</a:t>
            </a:r>
            <a:endParaRPr lang="ru-RU" sz="9600" b="1" dirty="0">
              <a:solidFill>
                <a:srgbClr val="000000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0943B6D2-CD28-4D74-892D-3E128474E7E8}"/>
              </a:ext>
            </a:extLst>
          </p:cNvPr>
          <p:cNvSpPr/>
          <p:nvPr/>
        </p:nvSpPr>
        <p:spPr>
          <a:xfrm>
            <a:off x="12934950" y="9094744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12ED2B75-D94F-4A3E-A8E4-A503841109DD}"/>
              </a:ext>
            </a:extLst>
          </p:cNvPr>
          <p:cNvSpPr/>
          <p:nvPr/>
        </p:nvSpPr>
        <p:spPr>
          <a:xfrm>
            <a:off x="12933422" y="5490629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949C454E-A2DB-44AA-8682-AC128FAD8236}"/>
              </a:ext>
            </a:extLst>
          </p:cNvPr>
          <p:cNvSpPr/>
          <p:nvPr/>
        </p:nvSpPr>
        <p:spPr>
          <a:xfrm>
            <a:off x="9497424" y="5744441"/>
            <a:ext cx="1763847" cy="2133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C9549291-2111-4310-9F02-35EA648CA68A}"/>
              </a:ext>
            </a:extLst>
          </p:cNvPr>
          <p:cNvSpPr/>
          <p:nvPr/>
        </p:nvSpPr>
        <p:spPr>
          <a:xfrm>
            <a:off x="9760676" y="6982221"/>
            <a:ext cx="1763847" cy="188907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9C5E7FEF-2C24-4A23-BAB4-D4E3CBB4EFBF}"/>
              </a:ext>
            </a:extLst>
          </p:cNvPr>
          <p:cNvSpPr/>
          <p:nvPr/>
        </p:nvSpPr>
        <p:spPr>
          <a:xfrm>
            <a:off x="12958822" y="7205674"/>
            <a:ext cx="1763847" cy="1889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9FF7BEA1-C029-45F0-ADF8-255EC967EA27}"/>
              </a:ext>
            </a:extLst>
          </p:cNvPr>
          <p:cNvSpPr/>
          <p:nvPr/>
        </p:nvSpPr>
        <p:spPr>
          <a:xfrm>
            <a:off x="13048523" y="7053191"/>
            <a:ext cx="1763847" cy="188907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46E885-C163-4D8F-9D99-C4DD0FAC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98" y="2254731"/>
            <a:ext cx="22087403" cy="1124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16914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7816242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Итоги главы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92096099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7816242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Итоги главы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74801" y="3042205"/>
            <a:ext cx="21498560" cy="4624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pPr marL="914400" indent="-914400">
              <a:buFontTx/>
              <a:buAutoNum type="arabicPeriod"/>
            </a:pP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revert</a:t>
            </a:r>
            <a:r>
              <a:rPr lang="en-US" sz="5400" dirty="0"/>
              <a:t> </a:t>
            </a:r>
            <a:r>
              <a:rPr lang="ru-RU" sz="5400" dirty="0"/>
              <a:t>позволяет откатывать как один (несколько) </a:t>
            </a:r>
            <a:r>
              <a:rPr lang="ru-RU" sz="5400" dirty="0" err="1"/>
              <a:t>коммитов</a:t>
            </a:r>
            <a:r>
              <a:rPr lang="ru-RU" sz="5400" dirty="0"/>
              <a:t>, так и один (несколько) файлов путем создания новых </a:t>
            </a:r>
            <a:r>
              <a:rPr lang="ru-RU" sz="5400" dirty="0" err="1"/>
              <a:t>коммитов</a:t>
            </a:r>
            <a:r>
              <a:rPr lang="ru-RU" sz="5400" dirty="0"/>
              <a:t> с противоположными изменениями. Применяется для точечного отката</a:t>
            </a:r>
          </a:p>
          <a:p>
            <a:pPr marL="914400" indent="-914400">
              <a:buAutoNum type="arabicPeriod"/>
            </a:pPr>
            <a:endParaRPr lang="ru-RU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5585102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7816242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Итоги главы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74801" y="3042205"/>
            <a:ext cx="21498560" cy="7367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pPr marL="914400" indent="-914400">
              <a:buFontTx/>
              <a:buAutoNum type="arabicPeriod"/>
            </a:pP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revert</a:t>
            </a:r>
            <a:r>
              <a:rPr lang="en-US" sz="5400" dirty="0"/>
              <a:t> </a:t>
            </a:r>
            <a:r>
              <a:rPr lang="ru-RU" sz="5400" dirty="0"/>
              <a:t>позволяет откатывать как один (несколько) </a:t>
            </a:r>
            <a:r>
              <a:rPr lang="ru-RU" sz="5400" dirty="0" err="1"/>
              <a:t>коммитов</a:t>
            </a:r>
            <a:r>
              <a:rPr lang="ru-RU" sz="5400" dirty="0"/>
              <a:t>, так и один (несколько) файлов путем создания новых </a:t>
            </a:r>
            <a:r>
              <a:rPr lang="ru-RU" sz="5400" dirty="0" err="1"/>
              <a:t>коммитов</a:t>
            </a:r>
            <a:r>
              <a:rPr lang="ru-RU" sz="5400" dirty="0"/>
              <a:t> с противоположными изменениями. Применяется для точечного отката</a:t>
            </a:r>
          </a:p>
          <a:p>
            <a:pPr marL="914400" indent="-914400">
              <a:buFontTx/>
              <a:buAutoNum type="arabicPeriod"/>
            </a:pP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reset </a:t>
            </a:r>
            <a:r>
              <a:rPr lang="ru-RU" sz="5400" dirty="0"/>
              <a:t>используется для полного отката </a:t>
            </a:r>
            <a:r>
              <a:rPr lang="ru-RU" sz="5400" dirty="0" err="1"/>
              <a:t>коммитов</a:t>
            </a:r>
            <a:r>
              <a:rPr lang="ru-RU" sz="5400" dirty="0"/>
              <a:t> ветки. Опция </a:t>
            </a:r>
            <a:r>
              <a:rPr lang="en-US" sz="5400" dirty="0"/>
              <a:t>--hard </a:t>
            </a:r>
            <a:r>
              <a:rPr lang="ru-RU" sz="5400" dirty="0"/>
              <a:t>применяется чаще всего, но является наиболее опасной</a:t>
            </a:r>
          </a:p>
          <a:p>
            <a:pPr marL="914400" indent="-914400">
              <a:buAutoNum type="arabicPeriod"/>
            </a:pPr>
            <a:endParaRPr lang="ru-RU" sz="5400" dirty="0"/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11328246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Экосистема"/>
          <p:cNvSpPr txBox="1"/>
          <p:nvPr/>
        </p:nvSpPr>
        <p:spPr>
          <a:xfrm>
            <a:off x="1524000" y="1338870"/>
            <a:ext cx="7816242" cy="129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sz="10000" spc="-1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Итоги главы</a:t>
            </a:r>
          </a:p>
        </p:txBody>
      </p:sp>
      <p:sp>
        <p:nvSpPr>
          <p:cNvPr id="1013" name="Начало контента"/>
          <p:cNvSpPr txBox="1"/>
          <p:nvPr/>
        </p:nvSpPr>
        <p:spPr>
          <a:xfrm>
            <a:off x="1574801" y="3042205"/>
            <a:ext cx="21498560" cy="6452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  <a:latin typeface="SB Sans Text Light"/>
                <a:ea typeface="SB Sans Text Light"/>
                <a:cs typeface="SB Sans Text Light"/>
                <a:sym typeface="SB Sans Text Light"/>
              </a:defRPr>
            </a:lvl1pPr>
          </a:lstStyle>
          <a:p>
            <a:pPr marL="914400" indent="-914400">
              <a:buFontTx/>
              <a:buAutoNum type="arabicPeriod"/>
            </a:pP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revert</a:t>
            </a:r>
            <a:r>
              <a:rPr lang="en-US" sz="5400" dirty="0"/>
              <a:t> </a:t>
            </a:r>
            <a:r>
              <a:rPr lang="ru-RU" sz="5400" dirty="0"/>
              <a:t>позволяет откатывать как один (несколько) </a:t>
            </a:r>
            <a:r>
              <a:rPr lang="ru-RU" sz="5400" dirty="0" err="1"/>
              <a:t>коммитов</a:t>
            </a:r>
            <a:r>
              <a:rPr lang="ru-RU" sz="5400" dirty="0"/>
              <a:t>, так и один (несколько) файлов путем создания новых </a:t>
            </a:r>
            <a:r>
              <a:rPr lang="ru-RU" sz="5400" dirty="0" err="1"/>
              <a:t>коммитов</a:t>
            </a:r>
            <a:r>
              <a:rPr lang="ru-RU" sz="5400" dirty="0"/>
              <a:t> с противоположными изменениями. Применяется для точечного отката</a:t>
            </a:r>
          </a:p>
          <a:p>
            <a:pPr marL="914400" indent="-914400">
              <a:buFontTx/>
              <a:buAutoNum type="arabicPeriod"/>
            </a:pP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50594">
                      <a:srgbClr val="22E5A0"/>
                    </a:gs>
                    <a:gs pos="100000">
                      <a:srgbClr val="5AB0FF"/>
                    </a:gs>
                  </a:gsLst>
                  <a:lin ang="0" scaled="0"/>
                </a:gradFill>
                <a:latin typeface="SB Sans Display Semibold"/>
                <a:cs typeface="SB Sans Display Semibold"/>
              </a:rPr>
              <a:t>git reset </a:t>
            </a:r>
            <a:r>
              <a:rPr lang="ru-RU" sz="5400" dirty="0"/>
              <a:t>используется для полного отката </a:t>
            </a:r>
            <a:r>
              <a:rPr lang="ru-RU" sz="5400" dirty="0" err="1"/>
              <a:t>коммитов</a:t>
            </a:r>
            <a:r>
              <a:rPr lang="ru-RU" sz="5400" dirty="0"/>
              <a:t> ветки. Опция </a:t>
            </a:r>
            <a:r>
              <a:rPr lang="en-US" sz="5400" dirty="0"/>
              <a:t>--hard </a:t>
            </a:r>
            <a:r>
              <a:rPr lang="ru-RU" sz="5400" dirty="0"/>
              <a:t>применяется чаще всего, но является наиболее опасной</a:t>
            </a:r>
          </a:p>
        </p:txBody>
      </p:sp>
      <p:sp>
        <p:nvSpPr>
          <p:cNvPr id="1014" name="2"/>
          <p:cNvSpPr txBox="1"/>
          <p:nvPr/>
        </p:nvSpPr>
        <p:spPr>
          <a:xfrm>
            <a:off x="22757343" y="12515746"/>
            <a:ext cx="102657" cy="343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endParaRPr dirty="0"/>
          </a:p>
        </p:txBody>
      </p:sp>
      <p:grpSp>
        <p:nvGrpSpPr>
          <p:cNvPr id="1017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29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2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103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5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103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38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103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1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103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104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7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104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0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104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3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105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6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105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59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105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2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106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5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106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8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106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71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106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1721848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Заголовок"/>
          <p:cNvSpPr txBox="1"/>
          <p:nvPr/>
        </p:nvSpPr>
        <p:spPr>
          <a:xfrm>
            <a:off x="1524000" y="5215493"/>
            <a:ext cx="17326859" cy="328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20000" spc="-4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ea typeface="SB Sans Display Light"/>
                <a:cs typeface="SB Sans Display Light"/>
                <a:sym typeface="SB Sans Display Light"/>
              </a:defRPr>
            </a:lvl1pPr>
          </a:lstStyle>
          <a:p>
            <a:r>
              <a:rPr lang="ru-RU" sz="16700" dirty="0"/>
              <a:t>Частые операции</a:t>
            </a:r>
            <a:r>
              <a:rPr lang="en-US" sz="16700" dirty="0"/>
              <a:t>:</a:t>
            </a:r>
          </a:p>
          <a:p>
            <a:r>
              <a:rPr lang="ru-RU" sz="11600" dirty="0"/>
              <a:t>переписывание истории</a:t>
            </a:r>
          </a:p>
        </p:txBody>
      </p:sp>
      <p:grpSp>
        <p:nvGrpSpPr>
          <p:cNvPr id="4594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459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97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459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0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459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9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3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460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6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460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09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460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0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2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461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5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461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18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461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1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1" name="Сгруппировать"/>
          <p:cNvGrpSpPr/>
          <p:nvPr/>
        </p:nvGrpSpPr>
        <p:grpSpPr>
          <a:xfrm>
            <a:off x="0" y="-857250"/>
            <a:ext cx="1524001" cy="857250"/>
            <a:chOff x="0" y="0"/>
            <a:chExt cx="1524000" cy="857250"/>
          </a:xfrm>
        </p:grpSpPr>
        <p:sp>
          <p:nvSpPr>
            <p:cNvPr id="461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4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462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27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462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0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462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2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3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463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6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463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39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463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3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2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464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5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464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648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464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4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429544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18404</TotalTime>
  <Words>2110</Words>
  <Application>Microsoft Office PowerPoint</Application>
  <PresentationFormat>Произвольный</PresentationFormat>
  <Paragraphs>248</Paragraphs>
  <Slides>120</Slides>
  <Notes>53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120</vt:i4>
      </vt:variant>
    </vt:vector>
  </HeadingPairs>
  <TitlesOfParts>
    <vt:vector size="129" baseType="lpstr">
      <vt:lpstr>SB Sans Display Light</vt:lpstr>
      <vt:lpstr>SB Sans Text</vt:lpstr>
      <vt:lpstr>SB Sans Display</vt:lpstr>
      <vt:lpstr>Arial</vt:lpstr>
      <vt:lpstr>SB Sans Text Light</vt:lpstr>
      <vt:lpstr>Helvetica Neue</vt:lpstr>
      <vt:lpstr>Helvetica Neue Medium</vt:lpstr>
      <vt:lpstr>SB Sans Display Semibold</vt:lpstr>
      <vt:lpstr>21_BasicWhite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Березнев Никита Сергеевич</dc:creator>
  <cp:lastModifiedBy>Березнев Никита</cp:lastModifiedBy>
  <cp:revision>185</cp:revision>
  <dcterms:modified xsi:type="dcterms:W3CDTF">2025-03-23T10:39:17Z</dcterms:modified>
</cp:coreProperties>
</file>